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538" r:id="rId2"/>
    <p:sldId id="419" r:id="rId3"/>
    <p:sldId id="543" r:id="rId4"/>
    <p:sldId id="537" r:id="rId5"/>
    <p:sldId id="402" r:id="rId6"/>
    <p:sldId id="516" r:id="rId7"/>
    <p:sldId id="403" r:id="rId8"/>
    <p:sldId id="395" r:id="rId9"/>
    <p:sldId id="518" r:id="rId10"/>
    <p:sldId id="509" r:id="rId11"/>
    <p:sldId id="514" r:id="rId12"/>
    <p:sldId id="265" r:id="rId13"/>
    <p:sldId id="542" r:id="rId14"/>
    <p:sldId id="519" r:id="rId15"/>
    <p:sldId id="520" r:id="rId16"/>
    <p:sldId id="534" r:id="rId17"/>
    <p:sldId id="506" r:id="rId18"/>
    <p:sldId id="507" r:id="rId19"/>
    <p:sldId id="375" r:id="rId20"/>
    <p:sldId id="376" r:id="rId21"/>
    <p:sldId id="364" r:id="rId22"/>
    <p:sldId id="417" r:id="rId23"/>
    <p:sldId id="392" r:id="rId24"/>
    <p:sldId id="398" r:id="rId25"/>
    <p:sldId id="272" r:id="rId26"/>
    <p:sldId id="276" r:id="rId27"/>
    <p:sldId id="408" r:id="rId28"/>
    <p:sldId id="277" r:id="rId29"/>
    <p:sldId id="278" r:id="rId30"/>
    <p:sldId id="279" r:id="rId31"/>
    <p:sldId id="281" r:id="rId32"/>
    <p:sldId id="284" r:id="rId33"/>
    <p:sldId id="531" r:id="rId34"/>
    <p:sldId id="532" r:id="rId35"/>
    <p:sldId id="396" r:id="rId36"/>
    <p:sldId id="414" r:id="rId37"/>
    <p:sldId id="535" r:id="rId38"/>
    <p:sldId id="394" r:id="rId39"/>
    <p:sldId id="540" r:id="rId40"/>
    <p:sldId id="53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4584D3"/>
    <a:srgbClr val="E1D9E0"/>
    <a:srgbClr val="2BA9E5"/>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6034" autoAdjust="0"/>
  </p:normalViewPr>
  <p:slideViewPr>
    <p:cSldViewPr>
      <p:cViewPr varScale="1">
        <p:scale>
          <a:sx n="90" d="100"/>
          <a:sy n="90" d="100"/>
        </p:scale>
        <p:origin x="232" y="208"/>
      </p:cViewPr>
      <p:guideLst>
        <p:guide orient="horz" pos="2160"/>
        <p:guide pos="3840"/>
      </p:guideLst>
    </p:cSldViewPr>
  </p:slideViewPr>
  <p:notesTextViewPr>
    <p:cViewPr>
      <p:scale>
        <a:sx n="90" d="100"/>
        <a:sy n="9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05D69-2890-404E-9485-8CF9ECF6EFAD}" type="doc">
      <dgm:prSet loTypeId="urn:microsoft.com/office/officeart/2005/8/layout/cycle4#1" loCatId="" qsTypeId="urn:microsoft.com/office/officeart/2005/8/quickstyle/simple4" qsCatId="simple" csTypeId="urn:microsoft.com/office/officeart/2005/8/colors/colorful2" csCatId="colorful" phldr="1"/>
      <dgm:spPr/>
      <dgm:t>
        <a:bodyPr/>
        <a:lstStyle/>
        <a:p>
          <a:endParaRPr lang="en-US"/>
        </a:p>
      </dgm:t>
    </dgm:pt>
    <dgm:pt modelId="{564FEBD3-BB12-4844-BCA7-208EFDE25335}">
      <dgm:prSet phldrT="[Text]" custT="1"/>
      <dgm:spPr/>
      <dgm:t>
        <a:bodyPr/>
        <a:lstStyle/>
        <a:p>
          <a:r>
            <a:rPr lang="en-US" sz="1400" dirty="0">
              <a:solidFill>
                <a:srgbClr val="FFFFFF"/>
              </a:solidFill>
            </a:rPr>
            <a:t>Community </a:t>
          </a:r>
        </a:p>
        <a:p>
          <a:r>
            <a:rPr lang="en-US" sz="1400" dirty="0">
              <a:solidFill>
                <a:srgbClr val="FFFFFF"/>
              </a:solidFill>
            </a:rPr>
            <a:t>Corrections</a:t>
          </a:r>
        </a:p>
      </dgm:t>
    </dgm:pt>
    <dgm:pt modelId="{201DAA7B-1E2A-3440-AD35-DCB7CFA5F028}" type="parTrans" cxnId="{50607173-54A1-A943-9D9E-5A797070BEB3}">
      <dgm:prSet/>
      <dgm:spPr/>
      <dgm:t>
        <a:bodyPr/>
        <a:lstStyle/>
        <a:p>
          <a:endParaRPr lang="en-US">
            <a:solidFill>
              <a:srgbClr val="FFFFFF"/>
            </a:solidFill>
          </a:endParaRPr>
        </a:p>
      </dgm:t>
    </dgm:pt>
    <dgm:pt modelId="{1F1A1942-86D3-EC44-981A-B0D03E7C699E}" type="sibTrans" cxnId="{50607173-54A1-A943-9D9E-5A797070BEB3}">
      <dgm:prSet/>
      <dgm:spPr/>
      <dgm:t>
        <a:bodyPr/>
        <a:lstStyle/>
        <a:p>
          <a:endParaRPr lang="en-US">
            <a:solidFill>
              <a:srgbClr val="FFFFFF"/>
            </a:solidFill>
          </a:endParaRPr>
        </a:p>
      </dgm:t>
    </dgm:pt>
    <dgm:pt modelId="{5B9B0F80-39D2-504D-A8B1-F02543CA0ABE}">
      <dgm:prSet phldrT="[Text]" custT="1"/>
      <dgm:spPr/>
      <dgm:t>
        <a:bodyPr/>
        <a:lstStyle/>
        <a:p>
          <a:r>
            <a:rPr lang="en-US" sz="1400" dirty="0">
              <a:solidFill>
                <a:srgbClr val="FFFFFF"/>
              </a:solidFill>
            </a:rPr>
            <a:t>Emergency</a:t>
          </a:r>
        </a:p>
        <a:p>
          <a:r>
            <a:rPr lang="en-US" sz="1400" dirty="0">
              <a:solidFill>
                <a:srgbClr val="FFFFFF"/>
              </a:solidFill>
            </a:rPr>
            <a:t>Care</a:t>
          </a:r>
        </a:p>
      </dgm:t>
    </dgm:pt>
    <dgm:pt modelId="{80E7CE2E-8A7A-3F44-B00F-60B31E730983}" type="parTrans" cxnId="{6BCB9F57-347E-D948-9FA6-AA79FFA60EDE}">
      <dgm:prSet/>
      <dgm:spPr/>
      <dgm:t>
        <a:bodyPr/>
        <a:lstStyle/>
        <a:p>
          <a:endParaRPr lang="en-US">
            <a:solidFill>
              <a:srgbClr val="FFFFFF"/>
            </a:solidFill>
          </a:endParaRPr>
        </a:p>
      </dgm:t>
    </dgm:pt>
    <dgm:pt modelId="{D59BD4D5-D0A4-3041-BDE5-212494C42413}" type="sibTrans" cxnId="{6BCB9F57-347E-D948-9FA6-AA79FFA60EDE}">
      <dgm:prSet/>
      <dgm:spPr/>
      <dgm:t>
        <a:bodyPr/>
        <a:lstStyle/>
        <a:p>
          <a:endParaRPr lang="en-US">
            <a:solidFill>
              <a:srgbClr val="FFFFFF"/>
            </a:solidFill>
          </a:endParaRPr>
        </a:p>
      </dgm:t>
    </dgm:pt>
    <dgm:pt modelId="{E4CD13B0-2A79-6C44-A21D-CF777555857A}">
      <dgm:prSet phldrT="[Text]"/>
      <dgm:spPr/>
      <dgm:t>
        <a:bodyPr/>
        <a:lstStyle/>
        <a:p>
          <a:r>
            <a:rPr lang="en-US" dirty="0">
              <a:solidFill>
                <a:srgbClr val="FFFFFF"/>
              </a:solidFill>
            </a:rPr>
            <a:t>Schools/</a:t>
          </a:r>
        </a:p>
        <a:p>
          <a:r>
            <a:rPr lang="en-US" dirty="0">
              <a:solidFill>
                <a:srgbClr val="FFFFFF"/>
              </a:solidFill>
            </a:rPr>
            <a:t>Social  Media</a:t>
          </a:r>
        </a:p>
      </dgm:t>
    </dgm:pt>
    <dgm:pt modelId="{16ED5750-682B-B741-A7A3-F4A21EB3AA88}" type="parTrans" cxnId="{8E29CADB-F911-C74E-BE77-AE3E112D53BB}">
      <dgm:prSet/>
      <dgm:spPr/>
      <dgm:t>
        <a:bodyPr/>
        <a:lstStyle/>
        <a:p>
          <a:endParaRPr lang="en-US">
            <a:solidFill>
              <a:srgbClr val="FFFFFF"/>
            </a:solidFill>
          </a:endParaRPr>
        </a:p>
      </dgm:t>
    </dgm:pt>
    <dgm:pt modelId="{CFE14238-0A01-E142-92C1-BFF7B31A7808}" type="sibTrans" cxnId="{8E29CADB-F911-C74E-BE77-AE3E112D53BB}">
      <dgm:prSet/>
      <dgm:spPr/>
      <dgm:t>
        <a:bodyPr/>
        <a:lstStyle/>
        <a:p>
          <a:endParaRPr lang="en-US">
            <a:solidFill>
              <a:srgbClr val="FFFFFF"/>
            </a:solidFill>
          </a:endParaRPr>
        </a:p>
      </dgm:t>
    </dgm:pt>
    <dgm:pt modelId="{D24D0FDA-190C-D748-9374-DC9F506A16C8}">
      <dgm:prSet phldrT="[Text]"/>
      <dgm:spPr/>
      <dgm:t>
        <a:bodyPr/>
        <a:lstStyle/>
        <a:p>
          <a:r>
            <a:rPr lang="en-US" dirty="0">
              <a:solidFill>
                <a:srgbClr val="FFFFFF"/>
              </a:solidFill>
            </a:rPr>
            <a:t>HIV /STI Prevention and Care</a:t>
          </a:r>
        </a:p>
      </dgm:t>
    </dgm:pt>
    <dgm:pt modelId="{20A28CE4-4D10-F841-9031-5429D8167EB5}" type="sibTrans" cxnId="{CDA1CBA0-9D8F-824F-914B-486869C695B6}">
      <dgm:prSet/>
      <dgm:spPr/>
      <dgm:t>
        <a:bodyPr/>
        <a:lstStyle/>
        <a:p>
          <a:endParaRPr lang="en-US">
            <a:solidFill>
              <a:srgbClr val="FFFFFF"/>
            </a:solidFill>
          </a:endParaRPr>
        </a:p>
      </dgm:t>
    </dgm:pt>
    <dgm:pt modelId="{5FB12E04-699E-2D4F-A63F-023278F2DEDB}" type="parTrans" cxnId="{CDA1CBA0-9D8F-824F-914B-486869C695B6}">
      <dgm:prSet/>
      <dgm:spPr/>
      <dgm:t>
        <a:bodyPr/>
        <a:lstStyle/>
        <a:p>
          <a:endParaRPr lang="en-US">
            <a:solidFill>
              <a:srgbClr val="FFFFFF"/>
            </a:solidFill>
          </a:endParaRPr>
        </a:p>
      </dgm:t>
    </dgm:pt>
    <dgm:pt modelId="{7F95F105-7B23-5648-9CAE-32BAEBB99D1D}" type="pres">
      <dgm:prSet presAssocID="{8DD05D69-2890-404E-9485-8CF9ECF6EFAD}" presName="cycleMatrixDiagram" presStyleCnt="0">
        <dgm:presLayoutVars>
          <dgm:chMax val="1"/>
          <dgm:dir/>
          <dgm:animLvl val="lvl"/>
          <dgm:resizeHandles val="exact"/>
        </dgm:presLayoutVars>
      </dgm:prSet>
      <dgm:spPr/>
    </dgm:pt>
    <dgm:pt modelId="{7036EAB4-3B36-D845-813E-C4765E917814}" type="pres">
      <dgm:prSet presAssocID="{8DD05D69-2890-404E-9485-8CF9ECF6EFAD}" presName="children" presStyleCnt="0"/>
      <dgm:spPr/>
    </dgm:pt>
    <dgm:pt modelId="{F970DD12-31A3-144A-A742-0670A5D72844}" type="pres">
      <dgm:prSet presAssocID="{8DD05D69-2890-404E-9485-8CF9ECF6EFAD}" presName="childPlaceholder" presStyleCnt="0"/>
      <dgm:spPr/>
    </dgm:pt>
    <dgm:pt modelId="{28620708-65C3-8341-8BCB-259EAF686534}" type="pres">
      <dgm:prSet presAssocID="{8DD05D69-2890-404E-9485-8CF9ECF6EFAD}" presName="circle" presStyleCnt="0"/>
      <dgm:spPr/>
    </dgm:pt>
    <dgm:pt modelId="{CAECAFA0-D41E-2341-83CD-DE8F24B75CC7}" type="pres">
      <dgm:prSet presAssocID="{8DD05D69-2890-404E-9485-8CF9ECF6EFAD}" presName="quadrant1" presStyleLbl="node1" presStyleIdx="0" presStyleCnt="4">
        <dgm:presLayoutVars>
          <dgm:chMax val="1"/>
          <dgm:bulletEnabled val="1"/>
        </dgm:presLayoutVars>
      </dgm:prSet>
      <dgm:spPr/>
    </dgm:pt>
    <dgm:pt modelId="{1013B744-416D-4644-8CB3-C0F254296471}" type="pres">
      <dgm:prSet presAssocID="{8DD05D69-2890-404E-9485-8CF9ECF6EFAD}" presName="quadrant2" presStyleLbl="node1" presStyleIdx="1" presStyleCnt="4">
        <dgm:presLayoutVars>
          <dgm:chMax val="1"/>
          <dgm:bulletEnabled val="1"/>
        </dgm:presLayoutVars>
      </dgm:prSet>
      <dgm:spPr/>
    </dgm:pt>
    <dgm:pt modelId="{E9E664B0-7B5C-5D4D-8EE9-F33343AF6CC7}" type="pres">
      <dgm:prSet presAssocID="{8DD05D69-2890-404E-9485-8CF9ECF6EFAD}" presName="quadrant3" presStyleLbl="node1" presStyleIdx="2" presStyleCnt="4">
        <dgm:presLayoutVars>
          <dgm:chMax val="1"/>
          <dgm:bulletEnabled val="1"/>
        </dgm:presLayoutVars>
      </dgm:prSet>
      <dgm:spPr/>
    </dgm:pt>
    <dgm:pt modelId="{0627F770-53F5-4E43-B39D-C8B40B834646}" type="pres">
      <dgm:prSet presAssocID="{8DD05D69-2890-404E-9485-8CF9ECF6EFAD}" presName="quadrant4" presStyleLbl="node1" presStyleIdx="3" presStyleCnt="4">
        <dgm:presLayoutVars>
          <dgm:chMax val="1"/>
          <dgm:bulletEnabled val="1"/>
        </dgm:presLayoutVars>
      </dgm:prSet>
      <dgm:spPr/>
    </dgm:pt>
    <dgm:pt modelId="{C9A5FC7E-3CF4-8841-8E7B-7E326205D03B}" type="pres">
      <dgm:prSet presAssocID="{8DD05D69-2890-404E-9485-8CF9ECF6EFAD}" presName="quadrantPlaceholder" presStyleCnt="0"/>
      <dgm:spPr/>
    </dgm:pt>
    <dgm:pt modelId="{DD31312A-63AC-9640-95C3-6CFD7765386C}" type="pres">
      <dgm:prSet presAssocID="{8DD05D69-2890-404E-9485-8CF9ECF6EFAD}" presName="center1" presStyleLbl="fgShp" presStyleIdx="0" presStyleCnt="2"/>
      <dgm:spPr/>
    </dgm:pt>
    <dgm:pt modelId="{14AFE21B-BF1B-1D43-B7E3-468F6F6A56F6}" type="pres">
      <dgm:prSet presAssocID="{8DD05D69-2890-404E-9485-8CF9ECF6EFAD}" presName="center2" presStyleLbl="fgShp" presStyleIdx="1" presStyleCnt="2"/>
      <dgm:spPr/>
    </dgm:pt>
  </dgm:ptLst>
  <dgm:cxnLst>
    <dgm:cxn modelId="{6BCB9F57-347E-D948-9FA6-AA79FFA60EDE}" srcId="{8DD05D69-2890-404E-9485-8CF9ECF6EFAD}" destId="{5B9B0F80-39D2-504D-A8B1-F02543CA0ABE}" srcOrd="1" destOrd="0" parTransId="{80E7CE2E-8A7A-3F44-B00F-60B31E730983}" sibTransId="{D59BD4D5-D0A4-3041-BDE5-212494C42413}"/>
    <dgm:cxn modelId="{90B15D5E-FDC6-0F45-B4B4-2088FD77CA9B}" type="presOf" srcId="{8DD05D69-2890-404E-9485-8CF9ECF6EFAD}" destId="{7F95F105-7B23-5648-9CAE-32BAEBB99D1D}" srcOrd="0" destOrd="0" presId="urn:microsoft.com/office/officeart/2005/8/layout/cycle4#1"/>
    <dgm:cxn modelId="{63EC416B-2DDC-794D-AB1B-724DC6E391C8}" type="presOf" srcId="{E4CD13B0-2A79-6C44-A21D-CF777555857A}" destId="{E9E664B0-7B5C-5D4D-8EE9-F33343AF6CC7}" srcOrd="0" destOrd="0" presId="urn:microsoft.com/office/officeart/2005/8/layout/cycle4#1"/>
    <dgm:cxn modelId="{50607173-54A1-A943-9D9E-5A797070BEB3}" srcId="{8DD05D69-2890-404E-9485-8CF9ECF6EFAD}" destId="{564FEBD3-BB12-4844-BCA7-208EFDE25335}" srcOrd="0" destOrd="0" parTransId="{201DAA7B-1E2A-3440-AD35-DCB7CFA5F028}" sibTransId="{1F1A1942-86D3-EC44-981A-B0D03E7C699E}"/>
    <dgm:cxn modelId="{CDA1CBA0-9D8F-824F-914B-486869C695B6}" srcId="{8DD05D69-2890-404E-9485-8CF9ECF6EFAD}" destId="{D24D0FDA-190C-D748-9374-DC9F506A16C8}" srcOrd="3" destOrd="0" parTransId="{5FB12E04-699E-2D4F-A63F-023278F2DEDB}" sibTransId="{20A28CE4-4D10-F841-9031-5429D8167EB5}"/>
    <dgm:cxn modelId="{10F14AB1-1CE6-E242-8C08-554B66FEF77E}" type="presOf" srcId="{D24D0FDA-190C-D748-9374-DC9F506A16C8}" destId="{0627F770-53F5-4E43-B39D-C8B40B834646}" srcOrd="0" destOrd="0" presId="urn:microsoft.com/office/officeart/2005/8/layout/cycle4#1"/>
    <dgm:cxn modelId="{E03507C6-CF52-954D-A24D-C198576F3869}" type="presOf" srcId="{5B9B0F80-39D2-504D-A8B1-F02543CA0ABE}" destId="{1013B744-416D-4644-8CB3-C0F254296471}" srcOrd="0" destOrd="0" presId="urn:microsoft.com/office/officeart/2005/8/layout/cycle4#1"/>
    <dgm:cxn modelId="{F7AD3FDB-3B3E-5340-8416-E4AEF08D6467}" type="presOf" srcId="{564FEBD3-BB12-4844-BCA7-208EFDE25335}" destId="{CAECAFA0-D41E-2341-83CD-DE8F24B75CC7}" srcOrd="0" destOrd="0" presId="urn:microsoft.com/office/officeart/2005/8/layout/cycle4#1"/>
    <dgm:cxn modelId="{8E29CADB-F911-C74E-BE77-AE3E112D53BB}" srcId="{8DD05D69-2890-404E-9485-8CF9ECF6EFAD}" destId="{E4CD13B0-2A79-6C44-A21D-CF777555857A}" srcOrd="2" destOrd="0" parTransId="{16ED5750-682B-B741-A7A3-F4A21EB3AA88}" sibTransId="{CFE14238-0A01-E142-92C1-BFF7B31A7808}"/>
    <dgm:cxn modelId="{E8DA3E02-01CE-D645-870D-E3444F56D86B}" type="presParOf" srcId="{7F95F105-7B23-5648-9CAE-32BAEBB99D1D}" destId="{7036EAB4-3B36-D845-813E-C4765E917814}" srcOrd="0" destOrd="0" presId="urn:microsoft.com/office/officeart/2005/8/layout/cycle4#1"/>
    <dgm:cxn modelId="{29EE32FE-6CE0-5A42-862D-E40696D87497}" type="presParOf" srcId="{7036EAB4-3B36-D845-813E-C4765E917814}" destId="{F970DD12-31A3-144A-A742-0670A5D72844}" srcOrd="0" destOrd="0" presId="urn:microsoft.com/office/officeart/2005/8/layout/cycle4#1"/>
    <dgm:cxn modelId="{2FF414E4-E0AF-EA4D-8E21-06DA77389F65}" type="presParOf" srcId="{7F95F105-7B23-5648-9CAE-32BAEBB99D1D}" destId="{28620708-65C3-8341-8BCB-259EAF686534}" srcOrd="1" destOrd="0" presId="urn:microsoft.com/office/officeart/2005/8/layout/cycle4#1"/>
    <dgm:cxn modelId="{B02EA03B-FAB2-254A-BDB0-EF3872003304}" type="presParOf" srcId="{28620708-65C3-8341-8BCB-259EAF686534}" destId="{CAECAFA0-D41E-2341-83CD-DE8F24B75CC7}" srcOrd="0" destOrd="0" presId="urn:microsoft.com/office/officeart/2005/8/layout/cycle4#1"/>
    <dgm:cxn modelId="{35CC4A74-D34B-D244-8A4E-003FB858A49B}" type="presParOf" srcId="{28620708-65C3-8341-8BCB-259EAF686534}" destId="{1013B744-416D-4644-8CB3-C0F254296471}" srcOrd="1" destOrd="0" presId="urn:microsoft.com/office/officeart/2005/8/layout/cycle4#1"/>
    <dgm:cxn modelId="{19822C39-A6BE-1447-A208-D8AB5B3F4B16}" type="presParOf" srcId="{28620708-65C3-8341-8BCB-259EAF686534}" destId="{E9E664B0-7B5C-5D4D-8EE9-F33343AF6CC7}" srcOrd="2" destOrd="0" presId="urn:microsoft.com/office/officeart/2005/8/layout/cycle4#1"/>
    <dgm:cxn modelId="{A9BE7283-0E9A-4F4B-B3C7-87B440EE7BE4}" type="presParOf" srcId="{28620708-65C3-8341-8BCB-259EAF686534}" destId="{0627F770-53F5-4E43-B39D-C8B40B834646}" srcOrd="3" destOrd="0" presId="urn:microsoft.com/office/officeart/2005/8/layout/cycle4#1"/>
    <dgm:cxn modelId="{15466716-F8E4-A840-B53D-E1DF7D205ACE}" type="presParOf" srcId="{28620708-65C3-8341-8BCB-259EAF686534}" destId="{C9A5FC7E-3CF4-8841-8E7B-7E326205D03B}" srcOrd="4" destOrd="0" presId="urn:microsoft.com/office/officeart/2005/8/layout/cycle4#1"/>
    <dgm:cxn modelId="{C278F11B-2935-8A40-9A9F-CCC76EFD0888}" type="presParOf" srcId="{7F95F105-7B23-5648-9CAE-32BAEBB99D1D}" destId="{DD31312A-63AC-9640-95C3-6CFD7765386C}" srcOrd="2" destOrd="0" presId="urn:microsoft.com/office/officeart/2005/8/layout/cycle4#1"/>
    <dgm:cxn modelId="{E20BCC7E-9F40-7346-A996-4FCD947395B5}" type="presParOf" srcId="{7F95F105-7B23-5648-9CAE-32BAEBB99D1D}" destId="{14AFE21B-BF1B-1D43-B7E3-468F6F6A56F6}" srcOrd="3" destOrd="0" presId="urn:microsoft.com/office/officeart/2005/8/layout/cycle4#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707F-5123-40B0-8834-FFBAB9297AED}"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AB830011-4371-4D97-B8AE-40DABE883D13}">
      <dgm:prSet phldrT="[Text]" custT="1"/>
      <dgm:spPr/>
      <dgm:t>
        <a:bodyPr/>
        <a:lstStyle/>
        <a:p>
          <a:pPr marL="15875" indent="0">
            <a:tabLst/>
          </a:pPr>
          <a:r>
            <a:rPr lang="en-US" sz="1800" dirty="0">
              <a:latin typeface="Helvetica" pitchFamily="2" charset="0"/>
            </a:rPr>
            <a:t>Engage women as equals &amp; experts on their own situation</a:t>
          </a:r>
        </a:p>
      </dgm:t>
    </dgm:pt>
    <dgm:pt modelId="{9B82029E-2491-42EF-A463-6439FFB64B80}" type="parTrans" cxnId="{D5552A27-00CD-4E0C-B666-532C267C9A99}">
      <dgm:prSet/>
      <dgm:spPr/>
      <dgm:t>
        <a:bodyPr/>
        <a:lstStyle/>
        <a:p>
          <a:endParaRPr lang="en-US"/>
        </a:p>
      </dgm:t>
    </dgm:pt>
    <dgm:pt modelId="{FF9C3486-74C7-4049-9FD9-581746D8DF15}" type="sibTrans" cxnId="{D5552A27-00CD-4E0C-B666-532C267C9A99}">
      <dgm:prSet/>
      <dgm:spPr/>
      <dgm:t>
        <a:bodyPr/>
        <a:lstStyle/>
        <a:p>
          <a:endParaRPr lang="en-US"/>
        </a:p>
      </dgm:t>
    </dgm:pt>
    <dgm:pt modelId="{8E42E5CD-1887-4183-981B-A435070DC207}">
      <dgm:prSet phldrT="[Text]" custT="1"/>
      <dgm:spPr/>
      <dgm:t>
        <a:bodyPr/>
        <a:lstStyle/>
        <a:p>
          <a:pPr algn="l"/>
          <a:r>
            <a:rPr lang="en-US" sz="3200" dirty="0">
              <a:latin typeface="Helvetica" pitchFamily="2" charset="0"/>
            </a:rPr>
            <a:t>      Evocation</a:t>
          </a:r>
        </a:p>
        <a:p>
          <a:pPr algn="l"/>
          <a:r>
            <a:rPr lang="en-US" sz="3200" dirty="0">
              <a:latin typeface="Helvetica" pitchFamily="2" charset="0"/>
            </a:rPr>
            <a:t>     Advocacy</a:t>
          </a:r>
        </a:p>
      </dgm:t>
    </dgm:pt>
    <dgm:pt modelId="{5CF72C8A-8E00-4DDB-AEF9-7A01A0B821CB}" type="parTrans" cxnId="{209D18D6-18A7-480E-93FB-ACBC24FCB1C8}">
      <dgm:prSet/>
      <dgm:spPr/>
      <dgm:t>
        <a:bodyPr/>
        <a:lstStyle/>
        <a:p>
          <a:endParaRPr lang="en-US"/>
        </a:p>
      </dgm:t>
    </dgm:pt>
    <dgm:pt modelId="{54322320-E756-4F70-98DA-C1CDAC382B55}" type="sibTrans" cxnId="{209D18D6-18A7-480E-93FB-ACBC24FCB1C8}">
      <dgm:prSet/>
      <dgm:spPr/>
      <dgm:t>
        <a:bodyPr/>
        <a:lstStyle/>
        <a:p>
          <a:endParaRPr lang="en-US"/>
        </a:p>
      </dgm:t>
    </dgm:pt>
    <dgm:pt modelId="{E2610300-21BE-44C3-A73D-2B0AAA3A6697}">
      <dgm:prSet phldrT="[Text]" custT="1"/>
      <dgm:spPr/>
      <dgm:t>
        <a:bodyPr/>
        <a:lstStyle/>
        <a:p>
          <a:r>
            <a:rPr lang="en-US" sz="1800" dirty="0">
              <a:latin typeface="Helvetica" pitchFamily="2" charset="0"/>
            </a:rPr>
            <a:t>Draw out ideas and solutions from women </a:t>
          </a:r>
        </a:p>
      </dgm:t>
    </dgm:pt>
    <dgm:pt modelId="{E36042ED-C72A-410F-8F1E-3F03D2A7DB54}" type="parTrans" cxnId="{F99D7D81-19B6-433B-9130-BB9362170115}">
      <dgm:prSet/>
      <dgm:spPr/>
      <dgm:t>
        <a:bodyPr/>
        <a:lstStyle/>
        <a:p>
          <a:endParaRPr lang="en-US"/>
        </a:p>
      </dgm:t>
    </dgm:pt>
    <dgm:pt modelId="{10BB620F-00A0-4067-8DDA-BF45124FC272}" type="sibTrans" cxnId="{F99D7D81-19B6-433B-9130-BB9362170115}">
      <dgm:prSet/>
      <dgm:spPr/>
      <dgm:t>
        <a:bodyPr/>
        <a:lstStyle/>
        <a:p>
          <a:endParaRPr lang="en-US"/>
        </a:p>
      </dgm:t>
    </dgm:pt>
    <dgm:pt modelId="{7CC8214A-8F62-4573-A77F-4D31F0253AD2}">
      <dgm:prSet phldrT="[Text]" custT="1"/>
      <dgm:spPr/>
      <dgm:t>
        <a:bodyPr/>
        <a:lstStyle/>
        <a:p>
          <a:r>
            <a:rPr lang="en-US" sz="2800" dirty="0">
              <a:latin typeface="Helvetica" pitchFamily="2" charset="0"/>
            </a:rPr>
            <a:t>Strengths-based </a:t>
          </a:r>
        </a:p>
        <a:p>
          <a:r>
            <a:rPr lang="en-US" sz="2800" dirty="0">
              <a:latin typeface="Helvetica" pitchFamily="2" charset="0"/>
            </a:rPr>
            <a:t>Social Justice Lens</a:t>
          </a:r>
        </a:p>
      </dgm:t>
    </dgm:pt>
    <dgm:pt modelId="{7AC5505F-A747-4073-A383-8951CB5DABBD}" type="parTrans" cxnId="{AB57A27A-03A4-4ABD-BF7E-08C32FCB2A96}">
      <dgm:prSet/>
      <dgm:spPr/>
      <dgm:t>
        <a:bodyPr/>
        <a:lstStyle/>
        <a:p>
          <a:endParaRPr lang="en-US"/>
        </a:p>
      </dgm:t>
    </dgm:pt>
    <dgm:pt modelId="{E2458646-2639-4E6B-885F-44EB21F18C00}" type="sibTrans" cxnId="{AB57A27A-03A4-4ABD-BF7E-08C32FCB2A96}">
      <dgm:prSet/>
      <dgm:spPr/>
      <dgm:t>
        <a:bodyPr/>
        <a:lstStyle/>
        <a:p>
          <a:endParaRPr lang="en-US"/>
        </a:p>
      </dgm:t>
    </dgm:pt>
    <dgm:pt modelId="{F19837CD-4794-436C-8603-691F9A17CB07}">
      <dgm:prSet phldrT="[Text]" custT="1"/>
      <dgm:spPr/>
      <dgm:t>
        <a:bodyPr/>
        <a:lstStyle/>
        <a:p>
          <a:r>
            <a:rPr lang="en-US" sz="1800" dirty="0">
              <a:latin typeface="Helvetica" pitchFamily="2" charset="0"/>
            </a:rPr>
            <a:t>Decision making left to women</a:t>
          </a:r>
        </a:p>
      </dgm:t>
    </dgm:pt>
    <dgm:pt modelId="{0AD551B3-0C8F-48C4-AB57-D5ECD94812DB}" type="parTrans" cxnId="{B31DC2B3-D4C8-4879-96A2-15989225F00C}">
      <dgm:prSet/>
      <dgm:spPr/>
      <dgm:t>
        <a:bodyPr/>
        <a:lstStyle/>
        <a:p>
          <a:endParaRPr lang="en-US"/>
        </a:p>
      </dgm:t>
    </dgm:pt>
    <dgm:pt modelId="{07787EFB-AB85-4992-9C1B-E58A22D6FA49}" type="sibTrans" cxnId="{B31DC2B3-D4C8-4879-96A2-15989225F00C}">
      <dgm:prSet/>
      <dgm:spPr/>
      <dgm:t>
        <a:bodyPr/>
        <a:lstStyle/>
        <a:p>
          <a:endParaRPr lang="en-US"/>
        </a:p>
      </dgm:t>
    </dgm:pt>
    <dgm:pt modelId="{F47794F5-E1EA-934E-A65A-7601B1BAF38C}">
      <dgm:prSet phldrT="[Text]" custT="1"/>
      <dgm:spPr/>
      <dgm:t>
        <a:bodyPr/>
        <a:lstStyle/>
        <a:p>
          <a:r>
            <a:rPr lang="en-US" sz="1800" dirty="0">
              <a:latin typeface="Helvetica" pitchFamily="2" charset="0"/>
            </a:rPr>
            <a:t> Identify  and Redress Isms  and structural barriers to resources and services</a:t>
          </a:r>
        </a:p>
      </dgm:t>
    </dgm:pt>
    <dgm:pt modelId="{B516789F-7C78-E54E-BB95-A9987F1D6808}" type="parTrans" cxnId="{550C3EE3-F2C2-F84F-BDB3-DB1C030E7E65}">
      <dgm:prSet/>
      <dgm:spPr/>
      <dgm:t>
        <a:bodyPr/>
        <a:lstStyle/>
        <a:p>
          <a:endParaRPr lang="en-US"/>
        </a:p>
      </dgm:t>
    </dgm:pt>
    <dgm:pt modelId="{8EDE1A30-9036-C244-8B6D-D110970BEBDE}" type="sibTrans" cxnId="{550C3EE3-F2C2-F84F-BDB3-DB1C030E7E65}">
      <dgm:prSet/>
      <dgm:spPr/>
      <dgm:t>
        <a:bodyPr/>
        <a:lstStyle/>
        <a:p>
          <a:endParaRPr lang="en-US"/>
        </a:p>
      </dgm:t>
    </dgm:pt>
    <dgm:pt modelId="{7F17D3AF-8E4A-8A4A-872C-D1D187464B5B}">
      <dgm:prSet phldrT="[Text]" custT="1"/>
      <dgm:spPr/>
      <dgm:t>
        <a:bodyPr/>
        <a:lstStyle/>
        <a:p>
          <a:r>
            <a:rPr lang="en-US" sz="1800" dirty="0">
              <a:latin typeface="Helvetica" pitchFamily="2" charset="0"/>
            </a:rPr>
            <a:t>Engage and mobilize key stake holders from affected communities </a:t>
          </a:r>
          <a:endParaRPr lang="en-US" sz="1800" dirty="0"/>
        </a:p>
      </dgm:t>
    </dgm:pt>
    <dgm:pt modelId="{BA3C066C-3BD5-0443-8AD9-2AF2523F9139}" type="parTrans" cxnId="{91143F98-3EF1-6845-B4D2-0D9EF38E225F}">
      <dgm:prSet/>
      <dgm:spPr/>
      <dgm:t>
        <a:bodyPr/>
        <a:lstStyle/>
        <a:p>
          <a:endParaRPr lang="en-US"/>
        </a:p>
      </dgm:t>
    </dgm:pt>
    <dgm:pt modelId="{41BBB3E2-D294-1C42-9BFD-6F6FE8EDB79A}" type="sibTrans" cxnId="{91143F98-3EF1-6845-B4D2-0D9EF38E225F}">
      <dgm:prSet/>
      <dgm:spPr/>
      <dgm:t>
        <a:bodyPr/>
        <a:lstStyle/>
        <a:p>
          <a:endParaRPr lang="en-US"/>
        </a:p>
      </dgm:t>
    </dgm:pt>
    <dgm:pt modelId="{BD880DCA-4BEB-0F44-B701-93B1BCEA5FE2}">
      <dgm:prSet phldrT="[Text]" custT="1"/>
      <dgm:spPr/>
      <dgm:t>
        <a:bodyPr/>
        <a:lstStyle/>
        <a:p>
          <a:r>
            <a:rPr lang="en-US" sz="1800" dirty="0">
              <a:latin typeface="Helvetica" pitchFamily="2" charset="0"/>
            </a:rPr>
            <a:t>Strengths-based with focus on reinforcing resiliency</a:t>
          </a:r>
        </a:p>
      </dgm:t>
    </dgm:pt>
    <dgm:pt modelId="{036BED92-F9EF-F246-89E3-79ACB8268AE8}" type="parTrans" cxnId="{6D1C0CD7-7C1B-9942-8B17-667FCBF76D64}">
      <dgm:prSet/>
      <dgm:spPr/>
      <dgm:t>
        <a:bodyPr/>
        <a:lstStyle/>
        <a:p>
          <a:endParaRPr lang="en-US"/>
        </a:p>
      </dgm:t>
    </dgm:pt>
    <dgm:pt modelId="{6014BC37-88CE-6740-A2FF-C4E5C0D5261C}" type="sibTrans" cxnId="{6D1C0CD7-7C1B-9942-8B17-667FCBF76D64}">
      <dgm:prSet/>
      <dgm:spPr/>
      <dgm:t>
        <a:bodyPr/>
        <a:lstStyle/>
        <a:p>
          <a:endParaRPr lang="en-US"/>
        </a:p>
      </dgm:t>
    </dgm:pt>
    <dgm:pt modelId="{53430749-D84C-B047-A86A-16257D68CAE8}">
      <dgm:prSet phldrT="[Text]" custT="1"/>
      <dgm:spPr/>
      <dgm:t>
        <a:bodyPr/>
        <a:lstStyle/>
        <a:p>
          <a:r>
            <a:rPr lang="en-US" sz="1800" dirty="0">
              <a:latin typeface="Helvetica" pitchFamily="2" charset="0"/>
            </a:rPr>
            <a:t>Coordinate Community Response</a:t>
          </a:r>
        </a:p>
      </dgm:t>
    </dgm:pt>
    <dgm:pt modelId="{0DE710D8-9060-8C41-BFF5-97B31069D700}" type="parTrans" cxnId="{9E6C6794-B3B3-8D46-93E4-D52AB6F5EFE7}">
      <dgm:prSet/>
      <dgm:spPr/>
      <dgm:t>
        <a:bodyPr/>
        <a:lstStyle/>
        <a:p>
          <a:endParaRPr lang="en-US"/>
        </a:p>
      </dgm:t>
    </dgm:pt>
    <dgm:pt modelId="{384245F1-266C-9F49-8F58-97CDC09687BA}" type="sibTrans" cxnId="{9E6C6794-B3B3-8D46-93E4-D52AB6F5EFE7}">
      <dgm:prSet/>
      <dgm:spPr/>
      <dgm:t>
        <a:bodyPr/>
        <a:lstStyle/>
        <a:p>
          <a:endParaRPr lang="en-US"/>
        </a:p>
      </dgm:t>
    </dgm:pt>
    <dgm:pt modelId="{76305959-7A37-3145-A6FD-CB5DFFF35463}">
      <dgm:prSet phldrT="[Text]" custT="1"/>
      <dgm:spPr/>
      <dgm:t>
        <a:bodyPr/>
        <a:lstStyle/>
        <a:p>
          <a:pPr marL="15875" indent="0">
            <a:tabLst/>
          </a:pPr>
          <a:r>
            <a:rPr lang="en-US" sz="1800" dirty="0">
              <a:latin typeface="Helvetica" pitchFamily="2" charset="0"/>
            </a:rPr>
            <a:t>Create learning exchange</a:t>
          </a:r>
        </a:p>
      </dgm:t>
    </dgm:pt>
    <dgm:pt modelId="{48D1D495-18D0-E54D-94FD-1567CE40B33C}" type="parTrans" cxnId="{B6E5A031-C0D4-2D48-AAA0-DC26260F12F2}">
      <dgm:prSet/>
      <dgm:spPr/>
      <dgm:t>
        <a:bodyPr/>
        <a:lstStyle/>
        <a:p>
          <a:endParaRPr lang="en-US"/>
        </a:p>
      </dgm:t>
    </dgm:pt>
    <dgm:pt modelId="{63ADBAD1-18DD-674A-8607-0E613B5FE09A}" type="sibTrans" cxnId="{B6E5A031-C0D4-2D48-AAA0-DC26260F12F2}">
      <dgm:prSet/>
      <dgm:spPr/>
      <dgm:t>
        <a:bodyPr/>
        <a:lstStyle/>
        <a:p>
          <a:endParaRPr lang="en-US"/>
        </a:p>
      </dgm:t>
    </dgm:pt>
    <dgm:pt modelId="{99773034-A5B2-D648-B90B-88C8F85E81AB}">
      <dgm:prSet phldrT="[Text]" custT="1"/>
      <dgm:spPr/>
      <dgm:t>
        <a:bodyPr/>
        <a:lstStyle/>
        <a:p>
          <a:pPr marL="15875" indent="0">
            <a:tabLst/>
          </a:pPr>
          <a:r>
            <a:rPr lang="en-US" sz="1800" dirty="0">
              <a:latin typeface="Helvetica" pitchFamily="2" charset="0"/>
            </a:rPr>
            <a:t>Think and Reflect together</a:t>
          </a:r>
        </a:p>
      </dgm:t>
    </dgm:pt>
    <dgm:pt modelId="{39B7EAA4-D7A8-B948-B6C0-324D79768542}" type="parTrans" cxnId="{0394A18A-90F4-5140-BD72-4EFCF4213884}">
      <dgm:prSet/>
      <dgm:spPr/>
      <dgm:t>
        <a:bodyPr/>
        <a:lstStyle/>
        <a:p>
          <a:endParaRPr lang="en-US"/>
        </a:p>
      </dgm:t>
    </dgm:pt>
    <dgm:pt modelId="{86AD4AB4-C275-0749-9E07-761E2FCAA960}" type="sibTrans" cxnId="{0394A18A-90F4-5140-BD72-4EFCF4213884}">
      <dgm:prSet/>
      <dgm:spPr/>
      <dgm:t>
        <a:bodyPr/>
        <a:lstStyle/>
        <a:p>
          <a:endParaRPr lang="en-US"/>
        </a:p>
      </dgm:t>
    </dgm:pt>
    <dgm:pt modelId="{EBC758F1-089C-0D4A-824F-98C3476BC6E3}">
      <dgm:prSet phldrT="[Text]" custT="1"/>
      <dgm:spPr/>
      <dgm:t>
        <a:bodyPr/>
        <a:lstStyle/>
        <a:p>
          <a:pPr marL="15875" indent="0">
            <a:tabLst/>
          </a:pPr>
          <a:r>
            <a:rPr lang="en-US" sz="1800" dirty="0">
              <a:latin typeface="Helvetica" pitchFamily="2" charset="0"/>
            </a:rPr>
            <a:t>Recognizes racism, classism, heterosexism are structural drivers of violence</a:t>
          </a:r>
        </a:p>
      </dgm:t>
    </dgm:pt>
    <dgm:pt modelId="{61F2029E-A219-F949-A324-F1D78A36BE88}" type="parTrans" cxnId="{A4B69EBA-DCC0-D245-898B-ECB4B17B8243}">
      <dgm:prSet/>
      <dgm:spPr/>
      <dgm:t>
        <a:bodyPr/>
        <a:lstStyle/>
        <a:p>
          <a:endParaRPr lang="en-US"/>
        </a:p>
      </dgm:t>
    </dgm:pt>
    <dgm:pt modelId="{B794140E-E2F1-E24F-9212-AED643E30C22}" type="sibTrans" cxnId="{A4B69EBA-DCC0-D245-898B-ECB4B17B8243}">
      <dgm:prSet/>
      <dgm:spPr/>
      <dgm:t>
        <a:bodyPr/>
        <a:lstStyle/>
        <a:p>
          <a:endParaRPr lang="en-US"/>
        </a:p>
      </dgm:t>
    </dgm:pt>
    <dgm:pt modelId="{32CC48C4-EF75-4DFA-A6F7-A0D809236CDA}">
      <dgm:prSet phldrT="[Text]" custT="1"/>
      <dgm:spPr/>
      <dgm:t>
        <a:bodyPr/>
        <a:lstStyle/>
        <a:p>
          <a:r>
            <a:rPr lang="en-US" sz="3200" dirty="0">
              <a:latin typeface="Helvetica" pitchFamily="2" charset="0"/>
            </a:rPr>
            <a:t>Collaboration</a:t>
          </a:r>
        </a:p>
        <a:p>
          <a:r>
            <a:rPr lang="en-US" sz="3200" dirty="0">
              <a:latin typeface="Helvetica" pitchFamily="2" charset="0"/>
            </a:rPr>
            <a:t>Culturally Tailored </a:t>
          </a:r>
        </a:p>
      </dgm:t>
    </dgm:pt>
    <dgm:pt modelId="{A4E52008-C4F2-4118-9DB1-4810326996E5}" type="sibTrans" cxnId="{BD8AD08F-91FA-4FF2-89B5-09720512D627}">
      <dgm:prSet/>
      <dgm:spPr/>
      <dgm:t>
        <a:bodyPr/>
        <a:lstStyle/>
        <a:p>
          <a:endParaRPr lang="en-US"/>
        </a:p>
      </dgm:t>
    </dgm:pt>
    <dgm:pt modelId="{69E2945D-1F4C-4834-B0E1-5D9033E6A56D}" type="parTrans" cxnId="{BD8AD08F-91FA-4FF2-89B5-09720512D627}">
      <dgm:prSet/>
      <dgm:spPr/>
      <dgm:t>
        <a:bodyPr/>
        <a:lstStyle/>
        <a:p>
          <a:endParaRPr lang="en-US"/>
        </a:p>
      </dgm:t>
    </dgm:pt>
    <dgm:pt modelId="{6A601C1B-35D7-46EB-9C2E-39386BD8B168}" type="pres">
      <dgm:prSet presAssocID="{A7E2707F-5123-40B0-8834-FFBAB9297AED}" presName="Name0" presStyleCnt="0">
        <dgm:presLayoutVars>
          <dgm:chMax val="7"/>
          <dgm:dir/>
          <dgm:animLvl val="lvl"/>
          <dgm:resizeHandles val="exact"/>
        </dgm:presLayoutVars>
      </dgm:prSet>
      <dgm:spPr/>
    </dgm:pt>
    <dgm:pt modelId="{A57C1C88-1BBA-4A7D-BDAE-EDC23C1F17D8}" type="pres">
      <dgm:prSet presAssocID="{32CC48C4-EF75-4DFA-A6F7-A0D809236CDA}" presName="circle1" presStyleLbl="node1" presStyleIdx="0" presStyleCnt="3" custScaleX="23220" custScaleY="21853" custLinFactNeighborX="13006" custLinFactNeighborY="2667"/>
      <dgm:spPr>
        <a:prstGeom prst="notchedRightArrow">
          <a:avLst/>
        </a:prstGeom>
      </dgm:spPr>
    </dgm:pt>
    <dgm:pt modelId="{CDE88654-8952-44DC-9EFD-63B7F145585A}" type="pres">
      <dgm:prSet presAssocID="{32CC48C4-EF75-4DFA-A6F7-A0D809236CDA}" presName="space" presStyleCnt="0"/>
      <dgm:spPr/>
    </dgm:pt>
    <dgm:pt modelId="{AF45CC8B-C630-497E-9999-5E640DD48025}" type="pres">
      <dgm:prSet presAssocID="{32CC48C4-EF75-4DFA-A6F7-A0D809236CDA}" presName="rect1" presStyleLbl="alignAcc1" presStyleIdx="0" presStyleCnt="3" custScaleX="109565" custScaleY="100000" custLinFactNeighborX="-1974" custLinFactNeighborY="-275"/>
      <dgm:spPr/>
    </dgm:pt>
    <dgm:pt modelId="{62A5AB87-63B8-0B4E-89E1-1678CF31A983}" type="pres">
      <dgm:prSet presAssocID="{8E42E5CD-1887-4183-981B-A435070DC207}" presName="vertSpace2" presStyleLbl="node1" presStyleIdx="0" presStyleCnt="3"/>
      <dgm:spPr/>
    </dgm:pt>
    <dgm:pt modelId="{AFC0B608-BFAB-2A47-B264-5FA28EE45D0D}" type="pres">
      <dgm:prSet presAssocID="{8E42E5CD-1887-4183-981B-A435070DC207}" presName="circle2" presStyleLbl="node1" presStyleIdx="1" presStyleCnt="3" custScaleX="112995" custScaleY="106798" custLinFactNeighborX="366" custLinFactNeighborY="-487"/>
      <dgm:spPr/>
    </dgm:pt>
    <dgm:pt modelId="{A2CC5DF6-75BC-314C-9F4C-395BF6CE8019}" type="pres">
      <dgm:prSet presAssocID="{8E42E5CD-1887-4183-981B-A435070DC207}" presName="rect2" presStyleLbl="alignAcc1" presStyleIdx="1" presStyleCnt="3" custScaleX="102077" custScaleY="96711"/>
      <dgm:spPr/>
    </dgm:pt>
    <dgm:pt modelId="{196F8B20-F1BF-7C49-B223-9DD192C0F44E}" type="pres">
      <dgm:prSet presAssocID="{7CC8214A-8F62-4573-A77F-4D31F0253AD2}" presName="vertSpace3" presStyleLbl="node1" presStyleIdx="1" presStyleCnt="3"/>
      <dgm:spPr/>
    </dgm:pt>
    <dgm:pt modelId="{F0BBA2EB-2AFC-4B4E-A24A-0AA2F1EA9449}" type="pres">
      <dgm:prSet presAssocID="{7CC8214A-8F62-4573-A77F-4D31F0253AD2}" presName="circle3" presStyleLbl="node1" presStyleIdx="2" presStyleCnt="3"/>
      <dgm:spPr/>
    </dgm:pt>
    <dgm:pt modelId="{E926657A-7020-8D41-8434-7E7DA44BDF81}" type="pres">
      <dgm:prSet presAssocID="{7CC8214A-8F62-4573-A77F-4D31F0253AD2}" presName="rect3" presStyleLbl="alignAcc1" presStyleIdx="2" presStyleCnt="3"/>
      <dgm:spPr/>
    </dgm:pt>
    <dgm:pt modelId="{A52398AD-F4A7-45DB-A7D1-C63A551008F0}" type="pres">
      <dgm:prSet presAssocID="{32CC48C4-EF75-4DFA-A6F7-A0D809236CDA}" presName="rect1ParTx" presStyleLbl="alignAcc1" presStyleIdx="2" presStyleCnt="3">
        <dgm:presLayoutVars>
          <dgm:chMax val="1"/>
          <dgm:bulletEnabled val="1"/>
        </dgm:presLayoutVars>
      </dgm:prSet>
      <dgm:spPr/>
    </dgm:pt>
    <dgm:pt modelId="{657E88EE-2643-4B8A-8828-DD1A9D83F392}" type="pres">
      <dgm:prSet presAssocID="{32CC48C4-EF75-4DFA-A6F7-A0D809236CDA}" presName="rect1ChTx" presStyleLbl="alignAcc1" presStyleIdx="2" presStyleCnt="3" custScaleX="136627">
        <dgm:presLayoutVars>
          <dgm:bulletEnabled val="1"/>
        </dgm:presLayoutVars>
      </dgm:prSet>
      <dgm:spPr/>
    </dgm:pt>
    <dgm:pt modelId="{3F1CF0D0-3C85-5147-903F-4711D8FEF4AC}" type="pres">
      <dgm:prSet presAssocID="{8E42E5CD-1887-4183-981B-A435070DC207}" presName="rect2ParTx" presStyleLbl="alignAcc1" presStyleIdx="2" presStyleCnt="3">
        <dgm:presLayoutVars>
          <dgm:chMax val="1"/>
          <dgm:bulletEnabled val="1"/>
        </dgm:presLayoutVars>
      </dgm:prSet>
      <dgm:spPr/>
    </dgm:pt>
    <dgm:pt modelId="{313DB12A-2802-B245-8AE8-1C6A89CCC859}" type="pres">
      <dgm:prSet presAssocID="{8E42E5CD-1887-4183-981B-A435070DC207}" presName="rect2ChTx" presStyleLbl="alignAcc1" presStyleIdx="2" presStyleCnt="3">
        <dgm:presLayoutVars>
          <dgm:bulletEnabled val="1"/>
        </dgm:presLayoutVars>
      </dgm:prSet>
      <dgm:spPr/>
    </dgm:pt>
    <dgm:pt modelId="{5EDC1928-93DE-7042-8401-DD8786139619}" type="pres">
      <dgm:prSet presAssocID="{7CC8214A-8F62-4573-A77F-4D31F0253AD2}" presName="rect3ParTx" presStyleLbl="alignAcc1" presStyleIdx="2" presStyleCnt="3">
        <dgm:presLayoutVars>
          <dgm:chMax val="1"/>
          <dgm:bulletEnabled val="1"/>
        </dgm:presLayoutVars>
      </dgm:prSet>
      <dgm:spPr/>
    </dgm:pt>
    <dgm:pt modelId="{03D281E2-A4F5-4C4E-9F1F-17D4F3BFF17E}" type="pres">
      <dgm:prSet presAssocID="{7CC8214A-8F62-4573-A77F-4D31F0253AD2}" presName="rect3ChTx" presStyleLbl="alignAcc1" presStyleIdx="2" presStyleCnt="3" custScaleX="114593" custScaleY="106061">
        <dgm:presLayoutVars>
          <dgm:bulletEnabled val="1"/>
        </dgm:presLayoutVars>
      </dgm:prSet>
      <dgm:spPr/>
    </dgm:pt>
  </dgm:ptLst>
  <dgm:cxnLst>
    <dgm:cxn modelId="{826F1117-24B2-2942-A1C2-1CAE1BCE8FC4}" type="presOf" srcId="{E2610300-21BE-44C3-A73D-2B0AAA3A6697}" destId="{313DB12A-2802-B245-8AE8-1C6A89CCC859}" srcOrd="0" destOrd="0" presId="urn:microsoft.com/office/officeart/2005/8/layout/target3"/>
    <dgm:cxn modelId="{60FF391E-35AC-B249-BFC8-A0FFB8D4A304}" type="presOf" srcId="{7F17D3AF-8E4A-8A4A-872C-D1D187464B5B}" destId="{313DB12A-2802-B245-8AE8-1C6A89CCC859}" srcOrd="0" destOrd="1" presId="urn:microsoft.com/office/officeart/2005/8/layout/target3"/>
    <dgm:cxn modelId="{29658B20-A560-934B-8890-D1DA4B847328}" type="presOf" srcId="{32CC48C4-EF75-4DFA-A6F7-A0D809236CDA}" destId="{A52398AD-F4A7-45DB-A7D1-C63A551008F0}" srcOrd="1" destOrd="0" presId="urn:microsoft.com/office/officeart/2005/8/layout/target3"/>
    <dgm:cxn modelId="{D5552A27-00CD-4E0C-B666-532C267C9A99}" srcId="{32CC48C4-EF75-4DFA-A6F7-A0D809236CDA}" destId="{AB830011-4371-4D97-B8AE-40DABE883D13}" srcOrd="0" destOrd="0" parTransId="{9B82029E-2491-42EF-A463-6439FFB64B80}" sibTransId="{FF9C3486-74C7-4049-9FD9-581746D8DF15}"/>
    <dgm:cxn modelId="{1EA23E27-BD38-484B-8C43-4BD3596E454E}" type="presOf" srcId="{53430749-D84C-B047-A86A-16257D68CAE8}" destId="{313DB12A-2802-B245-8AE8-1C6A89CCC859}" srcOrd="0" destOrd="2" presId="urn:microsoft.com/office/officeart/2005/8/layout/target3"/>
    <dgm:cxn modelId="{A4DF012C-5517-4F4D-B873-64965089D4DF}" type="presOf" srcId="{32CC48C4-EF75-4DFA-A6F7-A0D809236CDA}" destId="{AF45CC8B-C630-497E-9999-5E640DD48025}" srcOrd="0" destOrd="0" presId="urn:microsoft.com/office/officeart/2005/8/layout/target3"/>
    <dgm:cxn modelId="{B6E5A031-C0D4-2D48-AAA0-DC26260F12F2}" srcId="{32CC48C4-EF75-4DFA-A6F7-A0D809236CDA}" destId="{76305959-7A37-3145-A6FD-CB5DFFF35463}" srcOrd="1" destOrd="0" parTransId="{48D1D495-18D0-E54D-94FD-1567CE40B33C}" sibTransId="{63ADBAD1-18DD-674A-8607-0E613B5FE09A}"/>
    <dgm:cxn modelId="{C2BC0A34-8476-214B-AB15-04DA4EFF70EE}" type="presOf" srcId="{AB830011-4371-4D97-B8AE-40DABE883D13}" destId="{657E88EE-2643-4B8A-8828-DD1A9D83F392}" srcOrd="0" destOrd="0" presId="urn:microsoft.com/office/officeart/2005/8/layout/target3"/>
    <dgm:cxn modelId="{0A83FD37-67CE-0840-8E22-5DBA7C70D489}" type="presOf" srcId="{F47794F5-E1EA-934E-A65A-7601B1BAF38C}" destId="{03D281E2-A4F5-4C4E-9F1F-17D4F3BFF17E}" srcOrd="0" destOrd="2" presId="urn:microsoft.com/office/officeart/2005/8/layout/target3"/>
    <dgm:cxn modelId="{8075B73F-499E-8345-B1D7-02E9D8EFA1DE}" type="presOf" srcId="{8E42E5CD-1887-4183-981B-A435070DC207}" destId="{3F1CF0D0-3C85-5147-903F-4711D8FEF4AC}" srcOrd="1" destOrd="0" presId="urn:microsoft.com/office/officeart/2005/8/layout/target3"/>
    <dgm:cxn modelId="{E82B8F47-49E0-884B-B4EB-84F5571DB09A}" type="presOf" srcId="{99773034-A5B2-D648-B90B-88C8F85E81AB}" destId="{657E88EE-2643-4B8A-8828-DD1A9D83F392}" srcOrd="0" destOrd="2" presId="urn:microsoft.com/office/officeart/2005/8/layout/target3"/>
    <dgm:cxn modelId="{2BEA3A49-B821-6E4E-890C-8B37856EA3ED}" type="presOf" srcId="{F19837CD-4794-436C-8603-691F9A17CB07}" destId="{03D281E2-A4F5-4C4E-9F1F-17D4F3BFF17E}" srcOrd="0" destOrd="0" presId="urn:microsoft.com/office/officeart/2005/8/layout/target3"/>
    <dgm:cxn modelId="{31FAB86A-E732-C742-A12E-0858B8CF3597}" type="presOf" srcId="{8E42E5CD-1887-4183-981B-A435070DC207}" destId="{A2CC5DF6-75BC-314C-9F4C-395BF6CE8019}" srcOrd="0" destOrd="0" presId="urn:microsoft.com/office/officeart/2005/8/layout/target3"/>
    <dgm:cxn modelId="{AB57A27A-03A4-4ABD-BF7E-08C32FCB2A96}" srcId="{A7E2707F-5123-40B0-8834-FFBAB9297AED}" destId="{7CC8214A-8F62-4573-A77F-4D31F0253AD2}" srcOrd="2" destOrd="0" parTransId="{7AC5505F-A747-4073-A383-8951CB5DABBD}" sibTransId="{E2458646-2639-4E6B-885F-44EB21F18C00}"/>
    <dgm:cxn modelId="{F99D7D81-19B6-433B-9130-BB9362170115}" srcId="{8E42E5CD-1887-4183-981B-A435070DC207}" destId="{E2610300-21BE-44C3-A73D-2B0AAA3A6697}" srcOrd="0" destOrd="0" parTransId="{E36042ED-C72A-410F-8F1E-3F03D2A7DB54}" sibTransId="{10BB620F-00A0-4067-8DDA-BF45124FC272}"/>
    <dgm:cxn modelId="{5DA63F82-E2FC-584E-929B-C1A33F7DD1F0}" type="presOf" srcId="{76305959-7A37-3145-A6FD-CB5DFFF35463}" destId="{657E88EE-2643-4B8A-8828-DD1A9D83F392}" srcOrd="0" destOrd="1" presId="urn:microsoft.com/office/officeart/2005/8/layout/target3"/>
    <dgm:cxn modelId="{0394A18A-90F4-5140-BD72-4EFCF4213884}" srcId="{32CC48C4-EF75-4DFA-A6F7-A0D809236CDA}" destId="{99773034-A5B2-D648-B90B-88C8F85E81AB}" srcOrd="2" destOrd="0" parTransId="{39B7EAA4-D7A8-B948-B6C0-324D79768542}" sibTransId="{86AD4AB4-C275-0749-9E07-761E2FCAA960}"/>
    <dgm:cxn modelId="{BD8AD08F-91FA-4FF2-89B5-09720512D627}" srcId="{A7E2707F-5123-40B0-8834-FFBAB9297AED}" destId="{32CC48C4-EF75-4DFA-A6F7-A0D809236CDA}" srcOrd="0" destOrd="0" parTransId="{69E2945D-1F4C-4834-B0E1-5D9033E6A56D}" sibTransId="{A4E52008-C4F2-4118-9DB1-4810326996E5}"/>
    <dgm:cxn modelId="{9E6C6794-B3B3-8D46-93E4-D52AB6F5EFE7}" srcId="{8E42E5CD-1887-4183-981B-A435070DC207}" destId="{53430749-D84C-B047-A86A-16257D68CAE8}" srcOrd="2" destOrd="0" parTransId="{0DE710D8-9060-8C41-BFF5-97B31069D700}" sibTransId="{384245F1-266C-9F49-8F58-97CDC09687BA}"/>
    <dgm:cxn modelId="{91143F98-3EF1-6845-B4D2-0D9EF38E225F}" srcId="{8E42E5CD-1887-4183-981B-A435070DC207}" destId="{7F17D3AF-8E4A-8A4A-872C-D1D187464B5B}" srcOrd="1" destOrd="0" parTransId="{BA3C066C-3BD5-0443-8AD9-2AF2523F9139}" sibTransId="{41BBB3E2-D294-1C42-9BFD-6F6FE8EDB79A}"/>
    <dgm:cxn modelId="{32991FA6-05E9-5D47-B87E-ED863EFEB55F}" type="presOf" srcId="{EBC758F1-089C-0D4A-824F-98C3476BC6E3}" destId="{657E88EE-2643-4B8A-8828-DD1A9D83F392}" srcOrd="0" destOrd="3" presId="urn:microsoft.com/office/officeart/2005/8/layout/target3"/>
    <dgm:cxn modelId="{105D2EB2-B048-2C4D-B60D-52DFDB9D23F3}" type="presOf" srcId="{7CC8214A-8F62-4573-A77F-4D31F0253AD2}" destId="{E926657A-7020-8D41-8434-7E7DA44BDF81}" srcOrd="0" destOrd="0" presId="urn:microsoft.com/office/officeart/2005/8/layout/target3"/>
    <dgm:cxn modelId="{B31DC2B3-D4C8-4879-96A2-15989225F00C}" srcId="{7CC8214A-8F62-4573-A77F-4D31F0253AD2}" destId="{F19837CD-4794-436C-8603-691F9A17CB07}" srcOrd="0" destOrd="0" parTransId="{0AD551B3-0C8F-48C4-AB57-D5ECD94812DB}" sibTransId="{07787EFB-AB85-4992-9C1B-E58A22D6FA49}"/>
    <dgm:cxn modelId="{8E1E6BBA-AE7A-8448-8F21-D50B4CB5774E}" type="presOf" srcId="{7CC8214A-8F62-4573-A77F-4D31F0253AD2}" destId="{5EDC1928-93DE-7042-8401-DD8786139619}" srcOrd="1" destOrd="0" presId="urn:microsoft.com/office/officeart/2005/8/layout/target3"/>
    <dgm:cxn modelId="{A4B69EBA-DCC0-D245-898B-ECB4B17B8243}" srcId="{32CC48C4-EF75-4DFA-A6F7-A0D809236CDA}" destId="{EBC758F1-089C-0D4A-824F-98C3476BC6E3}" srcOrd="3" destOrd="0" parTransId="{61F2029E-A219-F949-A324-F1D78A36BE88}" sibTransId="{B794140E-E2F1-E24F-9212-AED643E30C22}"/>
    <dgm:cxn modelId="{87FA49C0-9759-634F-AC08-756D7DCB9A8A}" type="presOf" srcId="{A7E2707F-5123-40B0-8834-FFBAB9297AED}" destId="{6A601C1B-35D7-46EB-9C2E-39386BD8B168}" srcOrd="0" destOrd="0" presId="urn:microsoft.com/office/officeart/2005/8/layout/target3"/>
    <dgm:cxn modelId="{209D18D6-18A7-480E-93FB-ACBC24FCB1C8}" srcId="{A7E2707F-5123-40B0-8834-FFBAB9297AED}" destId="{8E42E5CD-1887-4183-981B-A435070DC207}" srcOrd="1" destOrd="0" parTransId="{5CF72C8A-8E00-4DDB-AEF9-7A01A0B821CB}" sibTransId="{54322320-E756-4F70-98DA-C1CDAC382B55}"/>
    <dgm:cxn modelId="{6D1C0CD7-7C1B-9942-8B17-667FCBF76D64}" srcId="{7CC8214A-8F62-4573-A77F-4D31F0253AD2}" destId="{BD880DCA-4BEB-0F44-B701-93B1BCEA5FE2}" srcOrd="1" destOrd="0" parTransId="{036BED92-F9EF-F246-89E3-79ACB8268AE8}" sibTransId="{6014BC37-88CE-6740-A2FF-C4E5C0D5261C}"/>
    <dgm:cxn modelId="{550C3EE3-F2C2-F84F-BDB3-DB1C030E7E65}" srcId="{7CC8214A-8F62-4573-A77F-4D31F0253AD2}" destId="{F47794F5-E1EA-934E-A65A-7601B1BAF38C}" srcOrd="2" destOrd="0" parTransId="{B516789F-7C78-E54E-BB95-A9987F1D6808}" sibTransId="{8EDE1A30-9036-C244-8B6D-D110970BEBDE}"/>
    <dgm:cxn modelId="{9A9DCEE6-6A81-FF4D-8B7A-C3472EE0726F}" type="presOf" srcId="{BD880DCA-4BEB-0F44-B701-93B1BCEA5FE2}" destId="{03D281E2-A4F5-4C4E-9F1F-17D4F3BFF17E}" srcOrd="0" destOrd="1" presId="urn:microsoft.com/office/officeart/2005/8/layout/target3"/>
    <dgm:cxn modelId="{D6671A76-69BB-BE43-AEB1-ECAB2114DDDC}" type="presParOf" srcId="{6A601C1B-35D7-46EB-9C2E-39386BD8B168}" destId="{A57C1C88-1BBA-4A7D-BDAE-EDC23C1F17D8}" srcOrd="0" destOrd="0" presId="urn:microsoft.com/office/officeart/2005/8/layout/target3"/>
    <dgm:cxn modelId="{DBA7C0FD-2272-4B46-A7F4-2799C43A6331}" type="presParOf" srcId="{6A601C1B-35D7-46EB-9C2E-39386BD8B168}" destId="{CDE88654-8952-44DC-9EFD-63B7F145585A}" srcOrd="1" destOrd="0" presId="urn:microsoft.com/office/officeart/2005/8/layout/target3"/>
    <dgm:cxn modelId="{B071473B-0D8E-C94E-9697-B813E57EE5E4}" type="presParOf" srcId="{6A601C1B-35D7-46EB-9C2E-39386BD8B168}" destId="{AF45CC8B-C630-497E-9999-5E640DD48025}" srcOrd="2" destOrd="0" presId="urn:microsoft.com/office/officeart/2005/8/layout/target3"/>
    <dgm:cxn modelId="{F961F26E-0A90-F547-B467-3FCC68151138}" type="presParOf" srcId="{6A601C1B-35D7-46EB-9C2E-39386BD8B168}" destId="{62A5AB87-63B8-0B4E-89E1-1678CF31A983}" srcOrd="3" destOrd="0" presId="urn:microsoft.com/office/officeart/2005/8/layout/target3"/>
    <dgm:cxn modelId="{CC42E6E8-EEC0-DA43-BB13-2C3463537E24}" type="presParOf" srcId="{6A601C1B-35D7-46EB-9C2E-39386BD8B168}" destId="{AFC0B608-BFAB-2A47-B264-5FA28EE45D0D}" srcOrd="4" destOrd="0" presId="urn:microsoft.com/office/officeart/2005/8/layout/target3"/>
    <dgm:cxn modelId="{7CB4D54C-9839-1948-9CB7-55E42F1617CA}" type="presParOf" srcId="{6A601C1B-35D7-46EB-9C2E-39386BD8B168}" destId="{A2CC5DF6-75BC-314C-9F4C-395BF6CE8019}" srcOrd="5" destOrd="0" presId="urn:microsoft.com/office/officeart/2005/8/layout/target3"/>
    <dgm:cxn modelId="{19F05A49-462E-7B4D-A1DE-D8CE023F70AF}" type="presParOf" srcId="{6A601C1B-35D7-46EB-9C2E-39386BD8B168}" destId="{196F8B20-F1BF-7C49-B223-9DD192C0F44E}" srcOrd="6" destOrd="0" presId="urn:microsoft.com/office/officeart/2005/8/layout/target3"/>
    <dgm:cxn modelId="{A24E403A-6DCE-0B46-BBC7-A7C0535D7094}" type="presParOf" srcId="{6A601C1B-35D7-46EB-9C2E-39386BD8B168}" destId="{F0BBA2EB-2AFC-4B4E-A24A-0AA2F1EA9449}" srcOrd="7" destOrd="0" presId="urn:microsoft.com/office/officeart/2005/8/layout/target3"/>
    <dgm:cxn modelId="{03E6F021-96EE-AA40-999B-4FC0CCF99F66}" type="presParOf" srcId="{6A601C1B-35D7-46EB-9C2E-39386BD8B168}" destId="{E926657A-7020-8D41-8434-7E7DA44BDF81}" srcOrd="8" destOrd="0" presId="urn:microsoft.com/office/officeart/2005/8/layout/target3"/>
    <dgm:cxn modelId="{CF3934BF-0DBE-C44D-85B6-39D0A6AD3067}" type="presParOf" srcId="{6A601C1B-35D7-46EB-9C2E-39386BD8B168}" destId="{A52398AD-F4A7-45DB-A7D1-C63A551008F0}" srcOrd="9" destOrd="0" presId="urn:microsoft.com/office/officeart/2005/8/layout/target3"/>
    <dgm:cxn modelId="{56083769-6959-D04D-A65C-BB8699127AE2}" type="presParOf" srcId="{6A601C1B-35D7-46EB-9C2E-39386BD8B168}" destId="{657E88EE-2643-4B8A-8828-DD1A9D83F392}" srcOrd="10" destOrd="0" presId="urn:microsoft.com/office/officeart/2005/8/layout/target3"/>
    <dgm:cxn modelId="{BE384D2E-E3FD-2143-88DC-6CB1E3DA9B9F}" type="presParOf" srcId="{6A601C1B-35D7-46EB-9C2E-39386BD8B168}" destId="{3F1CF0D0-3C85-5147-903F-4711D8FEF4AC}" srcOrd="11" destOrd="0" presId="urn:microsoft.com/office/officeart/2005/8/layout/target3"/>
    <dgm:cxn modelId="{50AE5F92-B832-F948-A872-4B22129F7C99}" type="presParOf" srcId="{6A601C1B-35D7-46EB-9C2E-39386BD8B168}" destId="{313DB12A-2802-B245-8AE8-1C6A89CCC859}" srcOrd="12" destOrd="0" presId="urn:microsoft.com/office/officeart/2005/8/layout/target3"/>
    <dgm:cxn modelId="{377CB127-FED0-B44E-BE44-1C1FCE34E97E}" type="presParOf" srcId="{6A601C1B-35D7-46EB-9C2E-39386BD8B168}" destId="{5EDC1928-93DE-7042-8401-DD8786139619}" srcOrd="13" destOrd="0" presId="urn:microsoft.com/office/officeart/2005/8/layout/target3"/>
    <dgm:cxn modelId="{8807627C-024B-6747-BEE0-C31E02E6FFF2}" type="presParOf" srcId="{6A601C1B-35D7-46EB-9C2E-39386BD8B168}" destId="{03D281E2-A4F5-4C4E-9F1F-17D4F3BFF17E}"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24AAA2-A97A-9343-AD70-9FF2D8C41FFD}" type="doc">
      <dgm:prSet loTypeId="urn:microsoft.com/office/officeart/2005/8/layout/cycle6" loCatId="" qsTypeId="urn:microsoft.com/office/officeart/2005/8/quickstyle/simple4" qsCatId="simple" csTypeId="urn:microsoft.com/office/officeart/2005/8/colors/colorful1#2" csCatId="colorful" phldr="1"/>
      <dgm:spPr/>
      <dgm:t>
        <a:bodyPr/>
        <a:lstStyle/>
        <a:p>
          <a:endParaRPr lang="en-US"/>
        </a:p>
      </dgm:t>
    </dgm:pt>
    <dgm:pt modelId="{2BB4C833-5932-2940-B400-74D0C02EA8FA}">
      <dgm:prSet phldrT="[Text]"/>
      <dgm:spPr/>
      <dgm:t>
        <a:bodyPr/>
        <a:lstStyle/>
        <a:p>
          <a:r>
            <a:rPr lang="en-US" dirty="0"/>
            <a:t>Training/</a:t>
          </a:r>
        </a:p>
        <a:p>
          <a:r>
            <a:rPr lang="en-US" dirty="0"/>
            <a:t>Supervision</a:t>
          </a:r>
        </a:p>
      </dgm:t>
    </dgm:pt>
    <dgm:pt modelId="{AD32AD5C-2945-234D-8532-4602379C953C}" type="parTrans" cxnId="{C77F8E10-B6E4-7B43-AB83-58E1BB012644}">
      <dgm:prSet/>
      <dgm:spPr/>
      <dgm:t>
        <a:bodyPr/>
        <a:lstStyle/>
        <a:p>
          <a:endParaRPr lang="en-US"/>
        </a:p>
      </dgm:t>
    </dgm:pt>
    <dgm:pt modelId="{E71EE17D-02DB-924F-81B2-4B806B8E74C9}" type="sibTrans" cxnId="{C77F8E10-B6E4-7B43-AB83-58E1BB012644}">
      <dgm:prSet/>
      <dgm:spPr/>
      <dgm:t>
        <a:bodyPr/>
        <a:lstStyle/>
        <a:p>
          <a:endParaRPr lang="en-US"/>
        </a:p>
      </dgm:t>
    </dgm:pt>
    <dgm:pt modelId="{A933E044-1733-F94D-9496-F9F511508A27}">
      <dgm:prSet phldrT="[Text]"/>
      <dgm:spPr/>
      <dgm:t>
        <a:bodyPr/>
        <a:lstStyle/>
        <a:p>
          <a:r>
            <a:rPr lang="en-US" dirty="0"/>
            <a:t>Time</a:t>
          </a:r>
        </a:p>
      </dgm:t>
    </dgm:pt>
    <dgm:pt modelId="{A6AFBEC6-C08A-C741-A066-A9E312C5A847}" type="parTrans" cxnId="{EB17D273-8D2C-0D41-8EB1-3F0D588BEE8F}">
      <dgm:prSet/>
      <dgm:spPr/>
      <dgm:t>
        <a:bodyPr/>
        <a:lstStyle/>
        <a:p>
          <a:endParaRPr lang="en-US"/>
        </a:p>
      </dgm:t>
    </dgm:pt>
    <dgm:pt modelId="{4AAF62CA-B378-7242-9129-CF5A6F069C4B}" type="sibTrans" cxnId="{EB17D273-8D2C-0D41-8EB1-3F0D588BEE8F}">
      <dgm:prSet/>
      <dgm:spPr/>
      <dgm:t>
        <a:bodyPr/>
        <a:lstStyle/>
        <a:p>
          <a:endParaRPr lang="en-US"/>
        </a:p>
      </dgm:t>
    </dgm:pt>
    <dgm:pt modelId="{6DBA71E3-E3D3-BB48-96B2-80C8959ED19C}">
      <dgm:prSet phldrT="[Text]"/>
      <dgm:spPr/>
      <dgm:t>
        <a:bodyPr/>
        <a:lstStyle/>
        <a:p>
          <a:r>
            <a:rPr lang="en-US" dirty="0"/>
            <a:t>Leadership</a:t>
          </a:r>
        </a:p>
        <a:p>
          <a:r>
            <a:rPr lang="en-US" dirty="0"/>
            <a:t>Commitment</a:t>
          </a:r>
        </a:p>
      </dgm:t>
    </dgm:pt>
    <dgm:pt modelId="{8C8B46E0-8F50-4E41-93FE-0692A2CA3EED}" type="parTrans" cxnId="{4907D48D-5A23-404B-8B67-3961CAC05785}">
      <dgm:prSet/>
      <dgm:spPr/>
      <dgm:t>
        <a:bodyPr/>
        <a:lstStyle/>
        <a:p>
          <a:endParaRPr lang="en-US"/>
        </a:p>
      </dgm:t>
    </dgm:pt>
    <dgm:pt modelId="{83BD0476-A63F-1241-8C56-EB2ACE95B4B9}" type="sibTrans" cxnId="{4907D48D-5A23-404B-8B67-3961CAC05785}">
      <dgm:prSet/>
      <dgm:spPr/>
      <dgm:t>
        <a:bodyPr/>
        <a:lstStyle/>
        <a:p>
          <a:endParaRPr lang="en-US"/>
        </a:p>
      </dgm:t>
    </dgm:pt>
    <dgm:pt modelId="{DF71EE9B-8FD1-F949-95E1-08F0341BDAE7}">
      <dgm:prSet phldrT="[Text]"/>
      <dgm:spPr/>
      <dgm:t>
        <a:bodyPr/>
        <a:lstStyle/>
        <a:p>
          <a:r>
            <a:rPr lang="en-US" dirty="0"/>
            <a:t>Coordinated</a:t>
          </a:r>
        </a:p>
        <a:p>
          <a:r>
            <a:rPr lang="en-US" dirty="0"/>
            <a:t>IPV Services</a:t>
          </a:r>
        </a:p>
      </dgm:t>
    </dgm:pt>
    <dgm:pt modelId="{B38CA487-CE26-C041-8195-C4A4AFAFF0B0}" type="parTrans" cxnId="{FFE6EC8A-6159-7F48-A60F-0BF8FD62F63A}">
      <dgm:prSet/>
      <dgm:spPr/>
      <dgm:t>
        <a:bodyPr/>
        <a:lstStyle/>
        <a:p>
          <a:endParaRPr lang="en-US"/>
        </a:p>
      </dgm:t>
    </dgm:pt>
    <dgm:pt modelId="{5431C44B-6ED2-5A4D-900B-003B0E78AA00}" type="sibTrans" cxnId="{FFE6EC8A-6159-7F48-A60F-0BF8FD62F63A}">
      <dgm:prSet/>
      <dgm:spPr/>
      <dgm:t>
        <a:bodyPr/>
        <a:lstStyle/>
        <a:p>
          <a:endParaRPr lang="en-US"/>
        </a:p>
      </dgm:t>
    </dgm:pt>
    <dgm:pt modelId="{109B233D-1F74-5347-BDE7-C077DF1B2B3E}">
      <dgm:prSet phldrT="[Text]"/>
      <dgm:spPr/>
      <dgm:t>
        <a:bodyPr/>
        <a:lstStyle/>
        <a:p>
          <a:r>
            <a:rPr lang="en-US" dirty="0"/>
            <a:t>Tools</a:t>
          </a:r>
        </a:p>
      </dgm:t>
    </dgm:pt>
    <dgm:pt modelId="{A472E5FE-B411-A049-9A23-97173EF8DA9B}" type="parTrans" cxnId="{A5FBC173-1BB7-8C4E-94A4-729A8FAB5F6D}">
      <dgm:prSet/>
      <dgm:spPr/>
      <dgm:t>
        <a:bodyPr/>
        <a:lstStyle/>
        <a:p>
          <a:endParaRPr lang="en-US"/>
        </a:p>
      </dgm:t>
    </dgm:pt>
    <dgm:pt modelId="{82E4A0EA-CD59-894C-AB67-DC4AAFCFA9A4}" type="sibTrans" cxnId="{A5FBC173-1BB7-8C4E-94A4-729A8FAB5F6D}">
      <dgm:prSet/>
      <dgm:spPr/>
      <dgm:t>
        <a:bodyPr/>
        <a:lstStyle/>
        <a:p>
          <a:endParaRPr lang="en-US"/>
        </a:p>
      </dgm:t>
    </dgm:pt>
    <dgm:pt modelId="{F4A35B2F-2822-0243-9D73-D00EF7F11A2D}">
      <dgm:prSet phldrT="[Text]"/>
      <dgm:spPr/>
      <dgm:t>
        <a:bodyPr/>
        <a:lstStyle/>
        <a:p>
          <a:r>
            <a:rPr lang="en-US" dirty="0"/>
            <a:t>Confidential</a:t>
          </a:r>
        </a:p>
        <a:p>
          <a:r>
            <a:rPr lang="en-US" dirty="0"/>
            <a:t>Safe Space</a:t>
          </a:r>
        </a:p>
      </dgm:t>
    </dgm:pt>
    <dgm:pt modelId="{DA54A8FE-5805-1B44-A715-4C6FCFF66496}" type="parTrans" cxnId="{065584A0-01CE-2F41-9B06-7C85CBA9A9EE}">
      <dgm:prSet/>
      <dgm:spPr/>
      <dgm:t>
        <a:bodyPr/>
        <a:lstStyle/>
        <a:p>
          <a:endParaRPr lang="en-US"/>
        </a:p>
      </dgm:t>
    </dgm:pt>
    <dgm:pt modelId="{CFC22158-542E-CA40-8E97-6BB6B7080CFF}" type="sibTrans" cxnId="{065584A0-01CE-2F41-9B06-7C85CBA9A9EE}">
      <dgm:prSet/>
      <dgm:spPr/>
      <dgm:t>
        <a:bodyPr/>
        <a:lstStyle/>
        <a:p>
          <a:endParaRPr lang="en-US"/>
        </a:p>
      </dgm:t>
    </dgm:pt>
    <dgm:pt modelId="{4E2D3372-600D-3843-851B-F30168228F34}" type="pres">
      <dgm:prSet presAssocID="{A124AAA2-A97A-9343-AD70-9FF2D8C41FFD}" presName="cycle" presStyleCnt="0">
        <dgm:presLayoutVars>
          <dgm:dir/>
          <dgm:resizeHandles val="exact"/>
        </dgm:presLayoutVars>
      </dgm:prSet>
      <dgm:spPr/>
    </dgm:pt>
    <dgm:pt modelId="{2DC6981D-6A36-B441-8A5D-0CD55DC873E1}" type="pres">
      <dgm:prSet presAssocID="{2BB4C833-5932-2940-B400-74D0C02EA8FA}" presName="node" presStyleLbl="node1" presStyleIdx="0" presStyleCnt="6">
        <dgm:presLayoutVars>
          <dgm:bulletEnabled val="1"/>
        </dgm:presLayoutVars>
      </dgm:prSet>
      <dgm:spPr/>
    </dgm:pt>
    <dgm:pt modelId="{B18C305E-D893-FA40-B04C-CAACCFAC0C8D}" type="pres">
      <dgm:prSet presAssocID="{2BB4C833-5932-2940-B400-74D0C02EA8FA}" presName="spNode" presStyleCnt="0"/>
      <dgm:spPr/>
    </dgm:pt>
    <dgm:pt modelId="{8F52C66D-2C16-2B4D-B6FB-0D8A95B2A069}" type="pres">
      <dgm:prSet presAssocID="{E71EE17D-02DB-924F-81B2-4B806B8E74C9}" presName="sibTrans" presStyleLbl="sibTrans1D1" presStyleIdx="0" presStyleCnt="6"/>
      <dgm:spPr/>
    </dgm:pt>
    <dgm:pt modelId="{C4B1A3CC-6DDA-E149-B45F-00C94EB483AF}" type="pres">
      <dgm:prSet presAssocID="{A933E044-1733-F94D-9496-F9F511508A27}" presName="node" presStyleLbl="node1" presStyleIdx="1" presStyleCnt="6">
        <dgm:presLayoutVars>
          <dgm:bulletEnabled val="1"/>
        </dgm:presLayoutVars>
      </dgm:prSet>
      <dgm:spPr/>
    </dgm:pt>
    <dgm:pt modelId="{E115DB65-79D9-B346-8992-67815B836574}" type="pres">
      <dgm:prSet presAssocID="{A933E044-1733-F94D-9496-F9F511508A27}" presName="spNode" presStyleCnt="0"/>
      <dgm:spPr/>
    </dgm:pt>
    <dgm:pt modelId="{A8B1B1D9-8025-9E40-A556-0371790D0AFE}" type="pres">
      <dgm:prSet presAssocID="{4AAF62CA-B378-7242-9129-CF5A6F069C4B}" presName="sibTrans" presStyleLbl="sibTrans1D1" presStyleIdx="1" presStyleCnt="6"/>
      <dgm:spPr/>
    </dgm:pt>
    <dgm:pt modelId="{46EC26A2-B7C6-2A4C-8AAA-C1D5489B74F7}" type="pres">
      <dgm:prSet presAssocID="{6DBA71E3-E3D3-BB48-96B2-80C8959ED19C}" presName="node" presStyleLbl="node1" presStyleIdx="2" presStyleCnt="6">
        <dgm:presLayoutVars>
          <dgm:bulletEnabled val="1"/>
        </dgm:presLayoutVars>
      </dgm:prSet>
      <dgm:spPr/>
    </dgm:pt>
    <dgm:pt modelId="{CB74CEC8-AB64-2D49-9206-8CD0BEE26B93}" type="pres">
      <dgm:prSet presAssocID="{6DBA71E3-E3D3-BB48-96B2-80C8959ED19C}" presName="spNode" presStyleCnt="0"/>
      <dgm:spPr/>
    </dgm:pt>
    <dgm:pt modelId="{28DCFF5A-33A7-DD4F-8CA6-CA05EE21AFA3}" type="pres">
      <dgm:prSet presAssocID="{83BD0476-A63F-1241-8C56-EB2ACE95B4B9}" presName="sibTrans" presStyleLbl="sibTrans1D1" presStyleIdx="2" presStyleCnt="6"/>
      <dgm:spPr/>
    </dgm:pt>
    <dgm:pt modelId="{C98162D3-4670-434E-B03C-0750411EE064}" type="pres">
      <dgm:prSet presAssocID="{DF71EE9B-8FD1-F949-95E1-08F0341BDAE7}" presName="node" presStyleLbl="node1" presStyleIdx="3" presStyleCnt="6">
        <dgm:presLayoutVars>
          <dgm:bulletEnabled val="1"/>
        </dgm:presLayoutVars>
      </dgm:prSet>
      <dgm:spPr/>
    </dgm:pt>
    <dgm:pt modelId="{A7E658FB-DB7E-D843-8AC3-F9E080652EBF}" type="pres">
      <dgm:prSet presAssocID="{DF71EE9B-8FD1-F949-95E1-08F0341BDAE7}" presName="spNode" presStyleCnt="0"/>
      <dgm:spPr/>
    </dgm:pt>
    <dgm:pt modelId="{6C891D22-676B-004E-9EB2-F069C1700FEE}" type="pres">
      <dgm:prSet presAssocID="{5431C44B-6ED2-5A4D-900B-003B0E78AA00}" presName="sibTrans" presStyleLbl="sibTrans1D1" presStyleIdx="3" presStyleCnt="6"/>
      <dgm:spPr/>
    </dgm:pt>
    <dgm:pt modelId="{E88E38DF-EC92-4A40-86F6-FD384EAFBCAF}" type="pres">
      <dgm:prSet presAssocID="{109B233D-1F74-5347-BDE7-C077DF1B2B3E}" presName="node" presStyleLbl="node1" presStyleIdx="4" presStyleCnt="6">
        <dgm:presLayoutVars>
          <dgm:bulletEnabled val="1"/>
        </dgm:presLayoutVars>
      </dgm:prSet>
      <dgm:spPr/>
    </dgm:pt>
    <dgm:pt modelId="{5829A7AB-7122-9545-8651-95A6ADF285C0}" type="pres">
      <dgm:prSet presAssocID="{109B233D-1F74-5347-BDE7-C077DF1B2B3E}" presName="spNode" presStyleCnt="0"/>
      <dgm:spPr/>
    </dgm:pt>
    <dgm:pt modelId="{7464B5AB-2BA5-1D46-803A-312205D5979A}" type="pres">
      <dgm:prSet presAssocID="{82E4A0EA-CD59-894C-AB67-DC4AAFCFA9A4}" presName="sibTrans" presStyleLbl="sibTrans1D1" presStyleIdx="4" presStyleCnt="6"/>
      <dgm:spPr/>
    </dgm:pt>
    <dgm:pt modelId="{5C0C5284-A208-1942-B29D-60BB6EDE7E9C}" type="pres">
      <dgm:prSet presAssocID="{F4A35B2F-2822-0243-9D73-D00EF7F11A2D}" presName="node" presStyleLbl="node1" presStyleIdx="5" presStyleCnt="6">
        <dgm:presLayoutVars>
          <dgm:bulletEnabled val="1"/>
        </dgm:presLayoutVars>
      </dgm:prSet>
      <dgm:spPr/>
    </dgm:pt>
    <dgm:pt modelId="{10011E60-0BA4-594E-8B07-7E8130ADBA82}" type="pres">
      <dgm:prSet presAssocID="{F4A35B2F-2822-0243-9D73-D00EF7F11A2D}" presName="spNode" presStyleCnt="0"/>
      <dgm:spPr/>
    </dgm:pt>
    <dgm:pt modelId="{6D5D7F9D-71D7-B64A-A99D-56CD870BCCCE}" type="pres">
      <dgm:prSet presAssocID="{CFC22158-542E-CA40-8E97-6BB6B7080CFF}" presName="sibTrans" presStyleLbl="sibTrans1D1" presStyleIdx="5" presStyleCnt="6"/>
      <dgm:spPr/>
    </dgm:pt>
  </dgm:ptLst>
  <dgm:cxnLst>
    <dgm:cxn modelId="{BE1B2D09-6F84-0444-8A3B-1C28D3B24A4D}" type="presOf" srcId="{2BB4C833-5932-2940-B400-74D0C02EA8FA}" destId="{2DC6981D-6A36-B441-8A5D-0CD55DC873E1}" srcOrd="0" destOrd="0" presId="urn:microsoft.com/office/officeart/2005/8/layout/cycle6"/>
    <dgm:cxn modelId="{C77F8E10-B6E4-7B43-AB83-58E1BB012644}" srcId="{A124AAA2-A97A-9343-AD70-9FF2D8C41FFD}" destId="{2BB4C833-5932-2940-B400-74D0C02EA8FA}" srcOrd="0" destOrd="0" parTransId="{AD32AD5C-2945-234D-8532-4602379C953C}" sibTransId="{E71EE17D-02DB-924F-81B2-4B806B8E74C9}"/>
    <dgm:cxn modelId="{E14B7A1D-6A64-194C-9E21-3206BBB17DA4}" type="presOf" srcId="{6DBA71E3-E3D3-BB48-96B2-80C8959ED19C}" destId="{46EC26A2-B7C6-2A4C-8AAA-C1D5489B74F7}" srcOrd="0" destOrd="0" presId="urn:microsoft.com/office/officeart/2005/8/layout/cycle6"/>
    <dgm:cxn modelId="{61C03E2B-0D1F-7E4D-858B-913DA8872C04}" type="presOf" srcId="{109B233D-1F74-5347-BDE7-C077DF1B2B3E}" destId="{E88E38DF-EC92-4A40-86F6-FD384EAFBCAF}" srcOrd="0" destOrd="0" presId="urn:microsoft.com/office/officeart/2005/8/layout/cycle6"/>
    <dgm:cxn modelId="{587DF642-D22A-4B47-9F33-4C134380C7E6}" type="presOf" srcId="{DF71EE9B-8FD1-F949-95E1-08F0341BDAE7}" destId="{C98162D3-4670-434E-B03C-0750411EE064}" srcOrd="0" destOrd="0" presId="urn:microsoft.com/office/officeart/2005/8/layout/cycle6"/>
    <dgm:cxn modelId="{C6E74346-0DE3-C947-82D0-B0A10F78BD56}" type="presOf" srcId="{83BD0476-A63F-1241-8C56-EB2ACE95B4B9}" destId="{28DCFF5A-33A7-DD4F-8CA6-CA05EE21AFA3}" srcOrd="0" destOrd="0" presId="urn:microsoft.com/office/officeart/2005/8/layout/cycle6"/>
    <dgm:cxn modelId="{6EEA8257-E5E4-D24B-805A-4FF7520439F4}" type="presOf" srcId="{F4A35B2F-2822-0243-9D73-D00EF7F11A2D}" destId="{5C0C5284-A208-1942-B29D-60BB6EDE7E9C}" srcOrd="0" destOrd="0" presId="urn:microsoft.com/office/officeart/2005/8/layout/cycle6"/>
    <dgm:cxn modelId="{8B21BA58-45D1-2442-9427-FCDE051DA723}" type="presOf" srcId="{82E4A0EA-CD59-894C-AB67-DC4AAFCFA9A4}" destId="{7464B5AB-2BA5-1D46-803A-312205D5979A}" srcOrd="0" destOrd="0" presId="urn:microsoft.com/office/officeart/2005/8/layout/cycle6"/>
    <dgm:cxn modelId="{566D2B6F-E6D7-784A-9111-56677D59F942}" type="presOf" srcId="{4AAF62CA-B378-7242-9129-CF5A6F069C4B}" destId="{A8B1B1D9-8025-9E40-A556-0371790D0AFE}" srcOrd="0" destOrd="0" presId="urn:microsoft.com/office/officeart/2005/8/layout/cycle6"/>
    <dgm:cxn modelId="{A5FBC173-1BB7-8C4E-94A4-729A8FAB5F6D}" srcId="{A124AAA2-A97A-9343-AD70-9FF2D8C41FFD}" destId="{109B233D-1F74-5347-BDE7-C077DF1B2B3E}" srcOrd="4" destOrd="0" parTransId="{A472E5FE-B411-A049-9A23-97173EF8DA9B}" sibTransId="{82E4A0EA-CD59-894C-AB67-DC4AAFCFA9A4}"/>
    <dgm:cxn modelId="{EB17D273-8D2C-0D41-8EB1-3F0D588BEE8F}" srcId="{A124AAA2-A97A-9343-AD70-9FF2D8C41FFD}" destId="{A933E044-1733-F94D-9496-F9F511508A27}" srcOrd="1" destOrd="0" parTransId="{A6AFBEC6-C08A-C741-A066-A9E312C5A847}" sibTransId="{4AAF62CA-B378-7242-9129-CF5A6F069C4B}"/>
    <dgm:cxn modelId="{FFE6EC8A-6159-7F48-A60F-0BF8FD62F63A}" srcId="{A124AAA2-A97A-9343-AD70-9FF2D8C41FFD}" destId="{DF71EE9B-8FD1-F949-95E1-08F0341BDAE7}" srcOrd="3" destOrd="0" parTransId="{B38CA487-CE26-C041-8195-C4A4AFAFF0B0}" sibTransId="{5431C44B-6ED2-5A4D-900B-003B0E78AA00}"/>
    <dgm:cxn modelId="{4907D48D-5A23-404B-8B67-3961CAC05785}" srcId="{A124AAA2-A97A-9343-AD70-9FF2D8C41FFD}" destId="{6DBA71E3-E3D3-BB48-96B2-80C8959ED19C}" srcOrd="2" destOrd="0" parTransId="{8C8B46E0-8F50-4E41-93FE-0692A2CA3EED}" sibTransId="{83BD0476-A63F-1241-8C56-EB2ACE95B4B9}"/>
    <dgm:cxn modelId="{8C477F99-02F9-9A48-9031-0A46EEC4C422}" type="presOf" srcId="{A124AAA2-A97A-9343-AD70-9FF2D8C41FFD}" destId="{4E2D3372-600D-3843-851B-F30168228F34}" srcOrd="0" destOrd="0" presId="urn:microsoft.com/office/officeart/2005/8/layout/cycle6"/>
    <dgm:cxn modelId="{065584A0-01CE-2F41-9B06-7C85CBA9A9EE}" srcId="{A124AAA2-A97A-9343-AD70-9FF2D8C41FFD}" destId="{F4A35B2F-2822-0243-9D73-D00EF7F11A2D}" srcOrd="5" destOrd="0" parTransId="{DA54A8FE-5805-1B44-A715-4C6FCFF66496}" sibTransId="{CFC22158-542E-CA40-8E97-6BB6B7080CFF}"/>
    <dgm:cxn modelId="{02E01ACD-C542-3241-AEB3-5343794306FB}" type="presOf" srcId="{E71EE17D-02DB-924F-81B2-4B806B8E74C9}" destId="{8F52C66D-2C16-2B4D-B6FB-0D8A95B2A069}" srcOrd="0" destOrd="0" presId="urn:microsoft.com/office/officeart/2005/8/layout/cycle6"/>
    <dgm:cxn modelId="{5A6BB2D0-5FA1-4743-AA5C-D373D2FA3A4E}" type="presOf" srcId="{5431C44B-6ED2-5A4D-900B-003B0E78AA00}" destId="{6C891D22-676B-004E-9EB2-F069C1700FEE}" srcOrd="0" destOrd="0" presId="urn:microsoft.com/office/officeart/2005/8/layout/cycle6"/>
    <dgm:cxn modelId="{8CBF4EE7-69B6-8248-9168-52A12F8384C1}" type="presOf" srcId="{CFC22158-542E-CA40-8E97-6BB6B7080CFF}" destId="{6D5D7F9D-71D7-B64A-A99D-56CD870BCCCE}" srcOrd="0" destOrd="0" presId="urn:microsoft.com/office/officeart/2005/8/layout/cycle6"/>
    <dgm:cxn modelId="{FEBCD8F7-7487-504E-9D32-84D5DB92C2DD}" type="presOf" srcId="{A933E044-1733-F94D-9496-F9F511508A27}" destId="{C4B1A3CC-6DDA-E149-B45F-00C94EB483AF}" srcOrd="0" destOrd="0" presId="urn:microsoft.com/office/officeart/2005/8/layout/cycle6"/>
    <dgm:cxn modelId="{B7C30503-65DD-9543-AB78-D00770252B1E}" type="presParOf" srcId="{4E2D3372-600D-3843-851B-F30168228F34}" destId="{2DC6981D-6A36-B441-8A5D-0CD55DC873E1}" srcOrd="0" destOrd="0" presId="urn:microsoft.com/office/officeart/2005/8/layout/cycle6"/>
    <dgm:cxn modelId="{4C1A7286-77BF-844A-A0CC-478AFB90AB56}" type="presParOf" srcId="{4E2D3372-600D-3843-851B-F30168228F34}" destId="{B18C305E-D893-FA40-B04C-CAACCFAC0C8D}" srcOrd="1" destOrd="0" presId="urn:microsoft.com/office/officeart/2005/8/layout/cycle6"/>
    <dgm:cxn modelId="{091D238F-F47B-4641-9987-0EC90808B461}" type="presParOf" srcId="{4E2D3372-600D-3843-851B-F30168228F34}" destId="{8F52C66D-2C16-2B4D-B6FB-0D8A95B2A069}" srcOrd="2" destOrd="0" presId="urn:microsoft.com/office/officeart/2005/8/layout/cycle6"/>
    <dgm:cxn modelId="{7EE5E607-71C1-924C-BA5D-883BC236B405}" type="presParOf" srcId="{4E2D3372-600D-3843-851B-F30168228F34}" destId="{C4B1A3CC-6DDA-E149-B45F-00C94EB483AF}" srcOrd="3" destOrd="0" presId="urn:microsoft.com/office/officeart/2005/8/layout/cycle6"/>
    <dgm:cxn modelId="{FF3AC41E-FD6F-AE48-99F4-C445073F60EE}" type="presParOf" srcId="{4E2D3372-600D-3843-851B-F30168228F34}" destId="{E115DB65-79D9-B346-8992-67815B836574}" srcOrd="4" destOrd="0" presId="urn:microsoft.com/office/officeart/2005/8/layout/cycle6"/>
    <dgm:cxn modelId="{3761F95B-D9AB-7A4E-A261-CEA546E22722}" type="presParOf" srcId="{4E2D3372-600D-3843-851B-F30168228F34}" destId="{A8B1B1D9-8025-9E40-A556-0371790D0AFE}" srcOrd="5" destOrd="0" presId="urn:microsoft.com/office/officeart/2005/8/layout/cycle6"/>
    <dgm:cxn modelId="{0BCA165D-9D7D-B740-AF1A-C79C88C3D7BA}" type="presParOf" srcId="{4E2D3372-600D-3843-851B-F30168228F34}" destId="{46EC26A2-B7C6-2A4C-8AAA-C1D5489B74F7}" srcOrd="6" destOrd="0" presId="urn:microsoft.com/office/officeart/2005/8/layout/cycle6"/>
    <dgm:cxn modelId="{B32802F1-55DA-4049-8541-ADDF7C5A3E05}" type="presParOf" srcId="{4E2D3372-600D-3843-851B-F30168228F34}" destId="{CB74CEC8-AB64-2D49-9206-8CD0BEE26B93}" srcOrd="7" destOrd="0" presId="urn:microsoft.com/office/officeart/2005/8/layout/cycle6"/>
    <dgm:cxn modelId="{A0E57EBA-2266-1447-A928-E9C67EF87767}" type="presParOf" srcId="{4E2D3372-600D-3843-851B-F30168228F34}" destId="{28DCFF5A-33A7-DD4F-8CA6-CA05EE21AFA3}" srcOrd="8" destOrd="0" presId="urn:microsoft.com/office/officeart/2005/8/layout/cycle6"/>
    <dgm:cxn modelId="{037CF592-874F-454F-9B11-FC067DD92F22}" type="presParOf" srcId="{4E2D3372-600D-3843-851B-F30168228F34}" destId="{C98162D3-4670-434E-B03C-0750411EE064}" srcOrd="9" destOrd="0" presId="urn:microsoft.com/office/officeart/2005/8/layout/cycle6"/>
    <dgm:cxn modelId="{CD3AFEF7-61C5-C340-A10D-6E4D1BB4F8ED}" type="presParOf" srcId="{4E2D3372-600D-3843-851B-F30168228F34}" destId="{A7E658FB-DB7E-D843-8AC3-F9E080652EBF}" srcOrd="10" destOrd="0" presId="urn:microsoft.com/office/officeart/2005/8/layout/cycle6"/>
    <dgm:cxn modelId="{0B677689-F4F9-5F4C-B7B2-D60CB4D42DB0}" type="presParOf" srcId="{4E2D3372-600D-3843-851B-F30168228F34}" destId="{6C891D22-676B-004E-9EB2-F069C1700FEE}" srcOrd="11" destOrd="0" presId="urn:microsoft.com/office/officeart/2005/8/layout/cycle6"/>
    <dgm:cxn modelId="{93FB9DDF-3418-6048-839C-28C248542C4C}" type="presParOf" srcId="{4E2D3372-600D-3843-851B-F30168228F34}" destId="{E88E38DF-EC92-4A40-86F6-FD384EAFBCAF}" srcOrd="12" destOrd="0" presId="urn:microsoft.com/office/officeart/2005/8/layout/cycle6"/>
    <dgm:cxn modelId="{ED0D629A-D872-0B42-9623-DA87709F2891}" type="presParOf" srcId="{4E2D3372-600D-3843-851B-F30168228F34}" destId="{5829A7AB-7122-9545-8651-95A6ADF285C0}" srcOrd="13" destOrd="0" presId="urn:microsoft.com/office/officeart/2005/8/layout/cycle6"/>
    <dgm:cxn modelId="{19445236-CAF6-5E4B-903D-77E813091950}" type="presParOf" srcId="{4E2D3372-600D-3843-851B-F30168228F34}" destId="{7464B5AB-2BA5-1D46-803A-312205D5979A}" srcOrd="14" destOrd="0" presId="urn:microsoft.com/office/officeart/2005/8/layout/cycle6"/>
    <dgm:cxn modelId="{C1D55587-C8FA-7540-8755-2EC34DDAE4EF}" type="presParOf" srcId="{4E2D3372-600D-3843-851B-F30168228F34}" destId="{5C0C5284-A208-1942-B29D-60BB6EDE7E9C}" srcOrd="15" destOrd="0" presId="urn:microsoft.com/office/officeart/2005/8/layout/cycle6"/>
    <dgm:cxn modelId="{4906471C-9A24-FA41-8EBC-0C656E7DB40E}" type="presParOf" srcId="{4E2D3372-600D-3843-851B-F30168228F34}" destId="{10011E60-0BA4-594E-8B07-7E8130ADBA82}" srcOrd="16" destOrd="0" presId="urn:microsoft.com/office/officeart/2005/8/layout/cycle6"/>
    <dgm:cxn modelId="{1B668363-2E5B-DA48-A840-C494ECFFB9A2}" type="presParOf" srcId="{4E2D3372-600D-3843-851B-F30168228F34}" destId="{6D5D7F9D-71D7-B64A-A99D-56CD870BCCCE}" srcOrd="17" destOrd="0" presId="urn:microsoft.com/office/officeart/2005/8/layout/cycle6"/>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CAFA0-D41E-2341-83CD-DE8F24B75CC7}">
      <dsp:nvSpPr>
        <dsp:cNvPr id="0" name=""/>
        <dsp:cNvSpPr/>
      </dsp:nvSpPr>
      <dsp:spPr>
        <a:xfrm>
          <a:off x="986848" y="603731"/>
          <a:ext cx="2064277" cy="2064277"/>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rPr>
            <a:t>Community </a:t>
          </a:r>
        </a:p>
        <a:p>
          <a:pPr marL="0" lvl="0" indent="0" algn="ctr" defTabSz="622300">
            <a:lnSpc>
              <a:spcPct val="90000"/>
            </a:lnSpc>
            <a:spcBef>
              <a:spcPct val="0"/>
            </a:spcBef>
            <a:spcAft>
              <a:spcPct val="35000"/>
            </a:spcAft>
            <a:buNone/>
          </a:pPr>
          <a:r>
            <a:rPr lang="en-US" sz="1400" kern="1200" dirty="0">
              <a:solidFill>
                <a:srgbClr val="FFFFFF"/>
              </a:solidFill>
            </a:rPr>
            <a:t>Corrections</a:t>
          </a:r>
        </a:p>
      </dsp:txBody>
      <dsp:txXfrm>
        <a:off x="1591461" y="1208344"/>
        <a:ext cx="1459664" cy="1459664"/>
      </dsp:txXfrm>
    </dsp:sp>
    <dsp:sp modelId="{1013B744-416D-4644-8CB3-C0F254296471}">
      <dsp:nvSpPr>
        <dsp:cNvPr id="0" name=""/>
        <dsp:cNvSpPr/>
      </dsp:nvSpPr>
      <dsp:spPr>
        <a:xfrm rot="5400000">
          <a:off x="3146473" y="603731"/>
          <a:ext cx="2064277" cy="2064277"/>
        </a:xfrm>
        <a:prstGeom prst="pieWedg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rPr>
            <a:t>Emergency</a:t>
          </a:r>
        </a:p>
        <a:p>
          <a:pPr marL="0" lvl="0" indent="0" algn="ctr" defTabSz="622300">
            <a:lnSpc>
              <a:spcPct val="90000"/>
            </a:lnSpc>
            <a:spcBef>
              <a:spcPct val="0"/>
            </a:spcBef>
            <a:spcAft>
              <a:spcPct val="35000"/>
            </a:spcAft>
            <a:buNone/>
          </a:pPr>
          <a:r>
            <a:rPr lang="en-US" sz="1400" kern="1200" dirty="0">
              <a:solidFill>
                <a:srgbClr val="FFFFFF"/>
              </a:solidFill>
            </a:rPr>
            <a:t>Care</a:t>
          </a:r>
        </a:p>
      </dsp:txBody>
      <dsp:txXfrm rot="-5400000">
        <a:off x="3146473" y="1208344"/>
        <a:ext cx="1459664" cy="1459664"/>
      </dsp:txXfrm>
    </dsp:sp>
    <dsp:sp modelId="{E9E664B0-7B5C-5D4D-8EE9-F33343AF6CC7}">
      <dsp:nvSpPr>
        <dsp:cNvPr id="0" name=""/>
        <dsp:cNvSpPr/>
      </dsp:nvSpPr>
      <dsp:spPr>
        <a:xfrm rot="10800000">
          <a:off x="3146473" y="2763356"/>
          <a:ext cx="2064277" cy="2064277"/>
        </a:xfrm>
        <a:prstGeom prst="pieWedg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rPr>
            <a:t>Schools/</a:t>
          </a:r>
        </a:p>
        <a:p>
          <a:pPr marL="0" lvl="0" indent="0" algn="ctr" defTabSz="889000">
            <a:lnSpc>
              <a:spcPct val="90000"/>
            </a:lnSpc>
            <a:spcBef>
              <a:spcPct val="0"/>
            </a:spcBef>
            <a:spcAft>
              <a:spcPct val="35000"/>
            </a:spcAft>
            <a:buNone/>
          </a:pPr>
          <a:r>
            <a:rPr lang="en-US" sz="2000" kern="1200" dirty="0">
              <a:solidFill>
                <a:srgbClr val="FFFFFF"/>
              </a:solidFill>
            </a:rPr>
            <a:t>Social  Media</a:t>
          </a:r>
        </a:p>
      </dsp:txBody>
      <dsp:txXfrm rot="10800000">
        <a:off x="3146473" y="2763356"/>
        <a:ext cx="1459664" cy="1459664"/>
      </dsp:txXfrm>
    </dsp:sp>
    <dsp:sp modelId="{0627F770-53F5-4E43-B39D-C8B40B834646}">
      <dsp:nvSpPr>
        <dsp:cNvPr id="0" name=""/>
        <dsp:cNvSpPr/>
      </dsp:nvSpPr>
      <dsp:spPr>
        <a:xfrm rot="16200000">
          <a:off x="986848" y="2763356"/>
          <a:ext cx="2064277" cy="2064277"/>
        </a:xfrm>
        <a:prstGeom prst="pieWedg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rPr>
            <a:t>HIV /STI Prevention and Care</a:t>
          </a:r>
        </a:p>
      </dsp:txBody>
      <dsp:txXfrm rot="5400000">
        <a:off x="1591461" y="2763356"/>
        <a:ext cx="1459664" cy="1459664"/>
      </dsp:txXfrm>
    </dsp:sp>
    <dsp:sp modelId="{DD31312A-63AC-9640-95C3-6CFD7765386C}">
      <dsp:nvSpPr>
        <dsp:cNvPr id="0" name=""/>
        <dsp:cNvSpPr/>
      </dsp:nvSpPr>
      <dsp:spPr>
        <a:xfrm>
          <a:off x="2742438" y="2286618"/>
          <a:ext cx="712724" cy="619760"/>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14AFE21B-BF1B-1D43-B7E3-468F6F6A56F6}">
      <dsp:nvSpPr>
        <dsp:cNvPr id="0" name=""/>
        <dsp:cNvSpPr/>
      </dsp:nvSpPr>
      <dsp:spPr>
        <a:xfrm rot="10800000">
          <a:off x="2742438" y="2524987"/>
          <a:ext cx="712724" cy="619760"/>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C1C88-1BBA-4A7D-BDAE-EDC23C1F17D8}">
      <dsp:nvSpPr>
        <dsp:cNvPr id="0" name=""/>
        <dsp:cNvSpPr/>
      </dsp:nvSpPr>
      <dsp:spPr>
        <a:xfrm>
          <a:off x="358978" y="154451"/>
          <a:ext cx="1344716" cy="1265551"/>
        </a:xfrm>
        <a:prstGeom prst="notched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45CC8B-C630-497E-9999-5E640DD48025}">
      <dsp:nvSpPr>
        <dsp:cNvPr id="0" name=""/>
        <dsp:cNvSpPr/>
      </dsp:nvSpPr>
      <dsp:spPr>
        <a:xfrm>
          <a:off x="1919599" y="0"/>
          <a:ext cx="9434204" cy="579120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Helvetica" pitchFamily="2" charset="0"/>
            </a:rPr>
            <a:t>Collaboration</a:t>
          </a:r>
        </a:p>
        <a:p>
          <a:pPr marL="0" lvl="0" indent="0" algn="ctr" defTabSz="1422400">
            <a:lnSpc>
              <a:spcPct val="90000"/>
            </a:lnSpc>
            <a:spcBef>
              <a:spcPct val="0"/>
            </a:spcBef>
            <a:spcAft>
              <a:spcPct val="35000"/>
            </a:spcAft>
            <a:buNone/>
          </a:pPr>
          <a:r>
            <a:rPr lang="en-US" sz="3200" kern="1200" dirty="0">
              <a:latin typeface="Helvetica" pitchFamily="2" charset="0"/>
            </a:rPr>
            <a:t>Culturally Tailored </a:t>
          </a:r>
        </a:p>
      </dsp:txBody>
      <dsp:txXfrm>
        <a:off x="1919599" y="0"/>
        <a:ext cx="4717102" cy="1737364"/>
      </dsp:txXfrm>
    </dsp:sp>
    <dsp:sp modelId="{AFC0B608-BFAB-2A47-B264-5FA28EE45D0D}">
      <dsp:nvSpPr>
        <dsp:cNvPr id="0" name=""/>
        <dsp:cNvSpPr/>
      </dsp:nvSpPr>
      <dsp:spPr>
        <a:xfrm>
          <a:off x="388429" y="1591084"/>
          <a:ext cx="4253444" cy="402017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C5DF6-75BC-314C-9F4C-395BF6CE8019}">
      <dsp:nvSpPr>
        <dsp:cNvPr id="0" name=""/>
        <dsp:cNvSpPr/>
      </dsp:nvSpPr>
      <dsp:spPr>
        <a:xfrm>
          <a:off x="2411953" y="1799267"/>
          <a:ext cx="8789442" cy="364046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Helvetica" pitchFamily="2" charset="0"/>
            </a:rPr>
            <a:t>      Evocation</a:t>
          </a:r>
        </a:p>
        <a:p>
          <a:pPr marL="0" lvl="0" indent="0" algn="l" defTabSz="1422400">
            <a:lnSpc>
              <a:spcPct val="90000"/>
            </a:lnSpc>
            <a:spcBef>
              <a:spcPct val="0"/>
            </a:spcBef>
            <a:spcAft>
              <a:spcPct val="35000"/>
            </a:spcAft>
            <a:buNone/>
          </a:pPr>
          <a:r>
            <a:rPr lang="en-US" sz="3200" kern="1200" dirty="0">
              <a:latin typeface="Helvetica" pitchFamily="2" charset="0"/>
            </a:rPr>
            <a:t>     Advocacy</a:t>
          </a:r>
        </a:p>
      </dsp:txBody>
      <dsp:txXfrm>
        <a:off x="2411953" y="1799267"/>
        <a:ext cx="4394721" cy="1680216"/>
      </dsp:txXfrm>
    </dsp:sp>
    <dsp:sp modelId="{F0BBA2EB-2AFC-4B4E-A24A-0AA2F1EA9449}">
      <dsp:nvSpPr>
        <dsp:cNvPr id="0" name=""/>
        <dsp:cNvSpPr/>
      </dsp:nvSpPr>
      <dsp:spPr>
        <a:xfrm>
          <a:off x="1632695" y="3474722"/>
          <a:ext cx="1737358" cy="173735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6657A-7020-8D41-8434-7E7DA44BDF81}">
      <dsp:nvSpPr>
        <dsp:cNvPr id="0" name=""/>
        <dsp:cNvSpPr/>
      </dsp:nvSpPr>
      <dsp:spPr>
        <a:xfrm>
          <a:off x="2501374" y="3474722"/>
          <a:ext cx="8610600" cy="173735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Helvetica" pitchFamily="2" charset="0"/>
            </a:rPr>
            <a:t>Strengths-based </a:t>
          </a:r>
        </a:p>
        <a:p>
          <a:pPr marL="0" lvl="0" indent="0" algn="ctr" defTabSz="1244600">
            <a:lnSpc>
              <a:spcPct val="90000"/>
            </a:lnSpc>
            <a:spcBef>
              <a:spcPct val="0"/>
            </a:spcBef>
            <a:spcAft>
              <a:spcPct val="35000"/>
            </a:spcAft>
            <a:buNone/>
          </a:pPr>
          <a:r>
            <a:rPr lang="en-US" sz="2800" kern="1200" dirty="0">
              <a:latin typeface="Helvetica" pitchFamily="2" charset="0"/>
            </a:rPr>
            <a:t>Social Justice Lens</a:t>
          </a:r>
        </a:p>
      </dsp:txBody>
      <dsp:txXfrm>
        <a:off x="2501374" y="3474722"/>
        <a:ext cx="4305300" cy="1737358"/>
      </dsp:txXfrm>
    </dsp:sp>
    <dsp:sp modelId="{657E88EE-2643-4B8A-8828-DD1A9D83F392}">
      <dsp:nvSpPr>
        <dsp:cNvPr id="0" name=""/>
        <dsp:cNvSpPr/>
      </dsp:nvSpPr>
      <dsp:spPr>
        <a:xfrm>
          <a:off x="6018224" y="0"/>
          <a:ext cx="5882202" cy="17373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5875" lvl="1" indent="0" algn="l" defTabSz="800100">
            <a:lnSpc>
              <a:spcPct val="90000"/>
            </a:lnSpc>
            <a:spcBef>
              <a:spcPct val="0"/>
            </a:spcBef>
            <a:spcAft>
              <a:spcPct val="15000"/>
            </a:spcAft>
            <a:buChar char="•"/>
            <a:tabLst/>
          </a:pPr>
          <a:r>
            <a:rPr lang="en-US" sz="1800" kern="1200" dirty="0">
              <a:latin typeface="Helvetica" pitchFamily="2" charset="0"/>
            </a:rPr>
            <a:t>Engage women as equals &amp; experts on their own situation</a:t>
          </a:r>
        </a:p>
        <a:p>
          <a:pPr marL="15875" lvl="1" indent="0" algn="l" defTabSz="800100">
            <a:lnSpc>
              <a:spcPct val="90000"/>
            </a:lnSpc>
            <a:spcBef>
              <a:spcPct val="0"/>
            </a:spcBef>
            <a:spcAft>
              <a:spcPct val="15000"/>
            </a:spcAft>
            <a:buChar char="•"/>
            <a:tabLst/>
          </a:pPr>
          <a:r>
            <a:rPr lang="en-US" sz="1800" kern="1200" dirty="0">
              <a:latin typeface="Helvetica" pitchFamily="2" charset="0"/>
            </a:rPr>
            <a:t>Create learning exchange</a:t>
          </a:r>
        </a:p>
        <a:p>
          <a:pPr marL="15875" lvl="1" indent="0" algn="l" defTabSz="800100">
            <a:lnSpc>
              <a:spcPct val="90000"/>
            </a:lnSpc>
            <a:spcBef>
              <a:spcPct val="0"/>
            </a:spcBef>
            <a:spcAft>
              <a:spcPct val="15000"/>
            </a:spcAft>
            <a:buChar char="•"/>
            <a:tabLst/>
          </a:pPr>
          <a:r>
            <a:rPr lang="en-US" sz="1800" kern="1200" dirty="0">
              <a:latin typeface="Helvetica" pitchFamily="2" charset="0"/>
            </a:rPr>
            <a:t>Think and Reflect together</a:t>
          </a:r>
        </a:p>
        <a:p>
          <a:pPr marL="15875" lvl="1" indent="0" algn="l" defTabSz="800100">
            <a:lnSpc>
              <a:spcPct val="90000"/>
            </a:lnSpc>
            <a:spcBef>
              <a:spcPct val="0"/>
            </a:spcBef>
            <a:spcAft>
              <a:spcPct val="15000"/>
            </a:spcAft>
            <a:buChar char="•"/>
            <a:tabLst/>
          </a:pPr>
          <a:r>
            <a:rPr lang="en-US" sz="1800" kern="1200" dirty="0">
              <a:latin typeface="Helvetica" pitchFamily="2" charset="0"/>
            </a:rPr>
            <a:t>Recognizes racism, classism, heterosexism are structural drivers of violence</a:t>
          </a:r>
        </a:p>
      </dsp:txBody>
      <dsp:txXfrm>
        <a:off x="6018224" y="0"/>
        <a:ext cx="5882202" cy="1737364"/>
      </dsp:txXfrm>
    </dsp:sp>
    <dsp:sp modelId="{313DB12A-2802-B245-8AE8-1C6A89CCC859}">
      <dsp:nvSpPr>
        <dsp:cNvPr id="0" name=""/>
        <dsp:cNvSpPr/>
      </dsp:nvSpPr>
      <dsp:spPr>
        <a:xfrm>
          <a:off x="6806675" y="1737364"/>
          <a:ext cx="4305300" cy="173735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Helvetica" pitchFamily="2" charset="0"/>
            </a:rPr>
            <a:t>Draw out ideas and solutions from women </a:t>
          </a:r>
        </a:p>
        <a:p>
          <a:pPr marL="171450" lvl="1" indent="-171450" algn="l" defTabSz="800100">
            <a:lnSpc>
              <a:spcPct val="90000"/>
            </a:lnSpc>
            <a:spcBef>
              <a:spcPct val="0"/>
            </a:spcBef>
            <a:spcAft>
              <a:spcPct val="15000"/>
            </a:spcAft>
            <a:buChar char="•"/>
          </a:pPr>
          <a:r>
            <a:rPr lang="en-US" sz="1800" kern="1200" dirty="0">
              <a:latin typeface="Helvetica" pitchFamily="2" charset="0"/>
            </a:rPr>
            <a:t>Engage and mobilize key stake holders from affected communities </a:t>
          </a:r>
          <a:endParaRPr lang="en-US" sz="1800" kern="1200" dirty="0"/>
        </a:p>
        <a:p>
          <a:pPr marL="171450" lvl="1" indent="-171450" algn="l" defTabSz="800100">
            <a:lnSpc>
              <a:spcPct val="90000"/>
            </a:lnSpc>
            <a:spcBef>
              <a:spcPct val="0"/>
            </a:spcBef>
            <a:spcAft>
              <a:spcPct val="15000"/>
            </a:spcAft>
            <a:buChar char="•"/>
          </a:pPr>
          <a:r>
            <a:rPr lang="en-US" sz="1800" kern="1200" dirty="0">
              <a:latin typeface="Helvetica" pitchFamily="2" charset="0"/>
            </a:rPr>
            <a:t>Coordinate Community Response</a:t>
          </a:r>
        </a:p>
      </dsp:txBody>
      <dsp:txXfrm>
        <a:off x="6806675" y="1737364"/>
        <a:ext cx="4305300" cy="1737358"/>
      </dsp:txXfrm>
    </dsp:sp>
    <dsp:sp modelId="{03D281E2-A4F5-4C4E-9F1F-17D4F3BFF17E}">
      <dsp:nvSpPr>
        <dsp:cNvPr id="0" name=""/>
        <dsp:cNvSpPr/>
      </dsp:nvSpPr>
      <dsp:spPr>
        <a:xfrm>
          <a:off x="6492538" y="3422071"/>
          <a:ext cx="4933572" cy="184265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Helvetica" pitchFamily="2" charset="0"/>
            </a:rPr>
            <a:t>Decision making left to women</a:t>
          </a:r>
        </a:p>
        <a:p>
          <a:pPr marL="171450" lvl="1" indent="-171450" algn="l" defTabSz="800100">
            <a:lnSpc>
              <a:spcPct val="90000"/>
            </a:lnSpc>
            <a:spcBef>
              <a:spcPct val="0"/>
            </a:spcBef>
            <a:spcAft>
              <a:spcPct val="15000"/>
            </a:spcAft>
            <a:buChar char="•"/>
          </a:pPr>
          <a:r>
            <a:rPr lang="en-US" sz="1800" kern="1200" dirty="0">
              <a:latin typeface="Helvetica" pitchFamily="2" charset="0"/>
            </a:rPr>
            <a:t>Strengths-based with focus on reinforcing resiliency</a:t>
          </a:r>
        </a:p>
        <a:p>
          <a:pPr marL="171450" lvl="1" indent="-171450" algn="l" defTabSz="800100">
            <a:lnSpc>
              <a:spcPct val="90000"/>
            </a:lnSpc>
            <a:spcBef>
              <a:spcPct val="0"/>
            </a:spcBef>
            <a:spcAft>
              <a:spcPct val="15000"/>
            </a:spcAft>
            <a:buChar char="•"/>
          </a:pPr>
          <a:r>
            <a:rPr lang="en-US" sz="1800" kern="1200" dirty="0">
              <a:latin typeface="Helvetica" pitchFamily="2" charset="0"/>
            </a:rPr>
            <a:t> Identify  and Redress Isms  and structural barriers to resources and services</a:t>
          </a:r>
        </a:p>
      </dsp:txBody>
      <dsp:txXfrm>
        <a:off x="6492538" y="3422071"/>
        <a:ext cx="4933572" cy="1842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6981D-6A36-B441-8A5D-0CD55DC873E1}">
      <dsp:nvSpPr>
        <dsp:cNvPr id="0" name=""/>
        <dsp:cNvSpPr/>
      </dsp:nvSpPr>
      <dsp:spPr>
        <a:xfrm>
          <a:off x="3952391" y="1360"/>
          <a:ext cx="1210642" cy="78691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Training/</a:t>
          </a:r>
        </a:p>
        <a:p>
          <a:pPr marL="0" lvl="0" indent="0" algn="ctr" defTabSz="622300">
            <a:lnSpc>
              <a:spcPct val="90000"/>
            </a:lnSpc>
            <a:spcBef>
              <a:spcPct val="0"/>
            </a:spcBef>
            <a:spcAft>
              <a:spcPct val="35000"/>
            </a:spcAft>
            <a:buNone/>
          </a:pPr>
          <a:r>
            <a:rPr lang="en-US" sz="1400" kern="1200" dirty="0"/>
            <a:t>Supervision</a:t>
          </a:r>
        </a:p>
      </dsp:txBody>
      <dsp:txXfrm>
        <a:off x="3990805" y="39774"/>
        <a:ext cx="1133814" cy="710089"/>
      </dsp:txXfrm>
    </dsp:sp>
    <dsp:sp modelId="{8F52C66D-2C16-2B4D-B6FB-0D8A95B2A069}">
      <dsp:nvSpPr>
        <dsp:cNvPr id="0" name=""/>
        <dsp:cNvSpPr/>
      </dsp:nvSpPr>
      <dsp:spPr>
        <a:xfrm>
          <a:off x="2704632" y="394819"/>
          <a:ext cx="3706161" cy="3706161"/>
        </a:xfrm>
        <a:custGeom>
          <a:avLst/>
          <a:gdLst/>
          <a:ahLst/>
          <a:cxnLst/>
          <a:rect l="0" t="0" r="0" b="0"/>
          <a:pathLst>
            <a:path>
              <a:moveTo>
                <a:pt x="2466129" y="104344"/>
              </a:moveTo>
              <a:arcTo wR="1853080" hR="1853080" stAng="17359138" swAng="150020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B1A3CC-6DDA-E149-B45F-00C94EB483AF}">
      <dsp:nvSpPr>
        <dsp:cNvPr id="0" name=""/>
        <dsp:cNvSpPr/>
      </dsp:nvSpPr>
      <dsp:spPr>
        <a:xfrm>
          <a:off x="5557206" y="927900"/>
          <a:ext cx="1210642" cy="78691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Time</a:t>
          </a:r>
        </a:p>
      </dsp:txBody>
      <dsp:txXfrm>
        <a:off x="5595620" y="966314"/>
        <a:ext cx="1133814" cy="710089"/>
      </dsp:txXfrm>
    </dsp:sp>
    <dsp:sp modelId="{A8B1B1D9-8025-9E40-A556-0371790D0AFE}">
      <dsp:nvSpPr>
        <dsp:cNvPr id="0" name=""/>
        <dsp:cNvSpPr/>
      </dsp:nvSpPr>
      <dsp:spPr>
        <a:xfrm>
          <a:off x="2704632" y="394819"/>
          <a:ext cx="3706161" cy="3706161"/>
        </a:xfrm>
        <a:custGeom>
          <a:avLst/>
          <a:gdLst/>
          <a:ahLst/>
          <a:cxnLst/>
          <a:rect l="0" t="0" r="0" b="0"/>
          <a:pathLst>
            <a:path>
              <a:moveTo>
                <a:pt x="3630866" y="1330218"/>
              </a:moveTo>
              <a:arcTo wR="1853080" hR="1853080" stAng="20616657" swAng="1966686"/>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EC26A2-B7C6-2A4C-8AAA-C1D5489B74F7}">
      <dsp:nvSpPr>
        <dsp:cNvPr id="0" name=""/>
        <dsp:cNvSpPr/>
      </dsp:nvSpPr>
      <dsp:spPr>
        <a:xfrm>
          <a:off x="5557206" y="2780981"/>
          <a:ext cx="1210642" cy="786917"/>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Leadership</a:t>
          </a:r>
        </a:p>
        <a:p>
          <a:pPr marL="0" lvl="0" indent="0" algn="ctr" defTabSz="622300">
            <a:lnSpc>
              <a:spcPct val="90000"/>
            </a:lnSpc>
            <a:spcBef>
              <a:spcPct val="0"/>
            </a:spcBef>
            <a:spcAft>
              <a:spcPct val="35000"/>
            </a:spcAft>
            <a:buNone/>
          </a:pPr>
          <a:r>
            <a:rPr lang="en-US" sz="1400" kern="1200" dirty="0"/>
            <a:t>Commitment</a:t>
          </a:r>
        </a:p>
      </dsp:txBody>
      <dsp:txXfrm>
        <a:off x="5595620" y="2819395"/>
        <a:ext cx="1133814" cy="710089"/>
      </dsp:txXfrm>
    </dsp:sp>
    <dsp:sp modelId="{28DCFF5A-33A7-DD4F-8CA6-CA05EE21AFA3}">
      <dsp:nvSpPr>
        <dsp:cNvPr id="0" name=""/>
        <dsp:cNvSpPr/>
      </dsp:nvSpPr>
      <dsp:spPr>
        <a:xfrm>
          <a:off x="2704632" y="394819"/>
          <a:ext cx="3706161" cy="3706161"/>
        </a:xfrm>
        <a:custGeom>
          <a:avLst/>
          <a:gdLst/>
          <a:ahLst/>
          <a:cxnLst/>
          <a:rect l="0" t="0" r="0" b="0"/>
          <a:pathLst>
            <a:path>
              <a:moveTo>
                <a:pt x="3147820" y="3178809"/>
              </a:moveTo>
              <a:arcTo wR="1853080" hR="1853080" stAng="2740653" swAng="1500209"/>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8162D3-4670-434E-B03C-0750411EE064}">
      <dsp:nvSpPr>
        <dsp:cNvPr id="0" name=""/>
        <dsp:cNvSpPr/>
      </dsp:nvSpPr>
      <dsp:spPr>
        <a:xfrm>
          <a:off x="3952391" y="3707521"/>
          <a:ext cx="1210642" cy="78691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Coordinated</a:t>
          </a:r>
        </a:p>
        <a:p>
          <a:pPr marL="0" lvl="0" indent="0" algn="ctr" defTabSz="622300">
            <a:lnSpc>
              <a:spcPct val="90000"/>
            </a:lnSpc>
            <a:spcBef>
              <a:spcPct val="0"/>
            </a:spcBef>
            <a:spcAft>
              <a:spcPct val="35000"/>
            </a:spcAft>
            <a:buNone/>
          </a:pPr>
          <a:r>
            <a:rPr lang="en-US" sz="1400" kern="1200" dirty="0"/>
            <a:t>IPV Services</a:t>
          </a:r>
        </a:p>
      </dsp:txBody>
      <dsp:txXfrm>
        <a:off x="3990805" y="3745935"/>
        <a:ext cx="1133814" cy="710089"/>
      </dsp:txXfrm>
    </dsp:sp>
    <dsp:sp modelId="{6C891D22-676B-004E-9EB2-F069C1700FEE}">
      <dsp:nvSpPr>
        <dsp:cNvPr id="0" name=""/>
        <dsp:cNvSpPr/>
      </dsp:nvSpPr>
      <dsp:spPr>
        <a:xfrm>
          <a:off x="2704632" y="394819"/>
          <a:ext cx="3706161" cy="3706161"/>
        </a:xfrm>
        <a:custGeom>
          <a:avLst/>
          <a:gdLst/>
          <a:ahLst/>
          <a:cxnLst/>
          <a:rect l="0" t="0" r="0" b="0"/>
          <a:pathLst>
            <a:path>
              <a:moveTo>
                <a:pt x="1240031" y="3601817"/>
              </a:moveTo>
              <a:arcTo wR="1853080" hR="1853080" stAng="6559138" swAng="1500209"/>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8E38DF-EC92-4A40-86F6-FD384EAFBCAF}">
      <dsp:nvSpPr>
        <dsp:cNvPr id="0" name=""/>
        <dsp:cNvSpPr/>
      </dsp:nvSpPr>
      <dsp:spPr>
        <a:xfrm>
          <a:off x="2347576" y="2780981"/>
          <a:ext cx="1210642" cy="786917"/>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Tools</a:t>
          </a:r>
        </a:p>
      </dsp:txBody>
      <dsp:txXfrm>
        <a:off x="2385990" y="2819395"/>
        <a:ext cx="1133814" cy="710089"/>
      </dsp:txXfrm>
    </dsp:sp>
    <dsp:sp modelId="{7464B5AB-2BA5-1D46-803A-312205D5979A}">
      <dsp:nvSpPr>
        <dsp:cNvPr id="0" name=""/>
        <dsp:cNvSpPr/>
      </dsp:nvSpPr>
      <dsp:spPr>
        <a:xfrm>
          <a:off x="2704632" y="394819"/>
          <a:ext cx="3706161" cy="3706161"/>
        </a:xfrm>
        <a:custGeom>
          <a:avLst/>
          <a:gdLst/>
          <a:ahLst/>
          <a:cxnLst/>
          <a:rect l="0" t="0" r="0" b="0"/>
          <a:pathLst>
            <a:path>
              <a:moveTo>
                <a:pt x="75294" y="2375942"/>
              </a:moveTo>
              <a:arcTo wR="1853080" hR="1853080" stAng="9816657" swAng="1966686"/>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0C5284-A208-1942-B29D-60BB6EDE7E9C}">
      <dsp:nvSpPr>
        <dsp:cNvPr id="0" name=""/>
        <dsp:cNvSpPr/>
      </dsp:nvSpPr>
      <dsp:spPr>
        <a:xfrm>
          <a:off x="2347576" y="927900"/>
          <a:ext cx="1210642" cy="78691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Confidential</a:t>
          </a:r>
        </a:p>
        <a:p>
          <a:pPr marL="0" lvl="0" indent="0" algn="ctr" defTabSz="622300">
            <a:lnSpc>
              <a:spcPct val="90000"/>
            </a:lnSpc>
            <a:spcBef>
              <a:spcPct val="0"/>
            </a:spcBef>
            <a:spcAft>
              <a:spcPct val="35000"/>
            </a:spcAft>
            <a:buNone/>
          </a:pPr>
          <a:r>
            <a:rPr lang="en-US" sz="1400" kern="1200" dirty="0"/>
            <a:t>Safe Space</a:t>
          </a:r>
        </a:p>
      </dsp:txBody>
      <dsp:txXfrm>
        <a:off x="2385990" y="966314"/>
        <a:ext cx="1133814" cy="710089"/>
      </dsp:txXfrm>
    </dsp:sp>
    <dsp:sp modelId="{6D5D7F9D-71D7-B64A-A99D-56CD870BCCCE}">
      <dsp:nvSpPr>
        <dsp:cNvPr id="0" name=""/>
        <dsp:cNvSpPr/>
      </dsp:nvSpPr>
      <dsp:spPr>
        <a:xfrm>
          <a:off x="2704632" y="394819"/>
          <a:ext cx="3706161" cy="3706161"/>
        </a:xfrm>
        <a:custGeom>
          <a:avLst/>
          <a:gdLst/>
          <a:ahLst/>
          <a:cxnLst/>
          <a:rect l="0" t="0" r="0" b="0"/>
          <a:pathLst>
            <a:path>
              <a:moveTo>
                <a:pt x="558341" y="527351"/>
              </a:moveTo>
              <a:arcTo wR="1853080" hR="1853080" stAng="13540653" swAng="150020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AFD2DD-E4B8-5347-886C-5AF2BE568A2C}" type="datetimeFigureOut">
              <a:rPr lang="en-US" smtClean="0"/>
              <a:t>6/8/20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4324BF-F160-664A-A2E4-CE13CE722CFB}" type="slidenum">
              <a:rPr lang="en-US" smtClean="0"/>
              <a:t>‹#›</a:t>
            </a:fld>
            <a:endParaRPr lang="en-US"/>
          </a:p>
        </p:txBody>
      </p:sp>
    </p:spTree>
    <p:extLst>
      <p:ext uri="{BB962C8B-B14F-4D97-AF65-F5344CB8AC3E}">
        <p14:creationId xmlns:p14="http://schemas.microsoft.com/office/powerpoint/2010/main" val="1818324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8D3A6B-AEE7-3E4E-A960-4FCC2625E289}" type="datetimeFigureOut">
              <a:rPr lang="en-US" smtClean="0"/>
              <a:pPr/>
              <a:t>6/8/20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297396-4B35-8148-B452-9B7E648907D5}" type="slidenum">
              <a:rPr lang="en-US" smtClean="0"/>
              <a:pPr/>
              <a:t>‹#›</a:t>
            </a:fld>
            <a:endParaRPr lang="en-US" dirty="0"/>
          </a:p>
        </p:txBody>
      </p:sp>
    </p:spTree>
    <p:extLst>
      <p:ext uri="{BB962C8B-B14F-4D97-AF65-F5344CB8AC3E}">
        <p14:creationId xmlns:p14="http://schemas.microsoft.com/office/powerpoint/2010/main" val="3947600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97396-4B35-8148-B452-9B7E648907D5}" type="slidenum">
              <a:rPr lang="en-US" smtClean="0"/>
              <a:pPr/>
              <a:t>1</a:t>
            </a:fld>
            <a:endParaRPr lang="en-US" dirty="0"/>
          </a:p>
        </p:txBody>
      </p:sp>
    </p:spTree>
    <p:extLst>
      <p:ext uri="{BB962C8B-B14F-4D97-AF65-F5344CB8AC3E}">
        <p14:creationId xmlns:p14="http://schemas.microsoft.com/office/powerpoint/2010/main" val="1448917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51033" lvl="1" indent="0">
              <a:lnSpc>
                <a:spcPct val="120000"/>
              </a:lnSpc>
              <a:buClr>
                <a:schemeClr val="tx2"/>
              </a:buClr>
              <a:buFont typeface="Wingdings" pitchFamily="2" charset="2"/>
              <a:buNone/>
            </a:pPr>
            <a:endParaRPr lang="en-US" sz="3200" dirty="0">
              <a:cs typeface="Times New Roman" pitchFamily="18" charset="0"/>
            </a:endParaRPr>
          </a:p>
        </p:txBody>
      </p:sp>
      <p:sp>
        <p:nvSpPr>
          <p:cNvPr id="4" name="Slide Number Placeholder 3"/>
          <p:cNvSpPr>
            <a:spLocks noGrp="1"/>
          </p:cNvSpPr>
          <p:nvPr>
            <p:ph type="sldNum" sz="quarter" idx="10"/>
          </p:nvPr>
        </p:nvSpPr>
        <p:spPr/>
        <p:txBody>
          <a:bodyPr/>
          <a:lstStyle/>
          <a:p>
            <a:fld id="{01297396-4B35-8148-B452-9B7E648907D5}" type="slidenum">
              <a:rPr lang="en-US" smtClean="0"/>
              <a:pPr/>
              <a:t>17</a:t>
            </a:fld>
            <a:endParaRPr lang="en-US" dirty="0"/>
          </a:p>
        </p:txBody>
      </p:sp>
    </p:spTree>
    <p:extLst>
      <p:ext uri="{BB962C8B-B14F-4D97-AF65-F5344CB8AC3E}">
        <p14:creationId xmlns:p14="http://schemas.microsoft.com/office/powerpoint/2010/main" val="1458016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18</a:t>
            </a:fld>
            <a:endParaRPr lang="en-US" dirty="0"/>
          </a:p>
        </p:txBody>
      </p:sp>
    </p:spTree>
    <p:extLst>
      <p:ext uri="{BB962C8B-B14F-4D97-AF65-F5344CB8AC3E}">
        <p14:creationId xmlns:p14="http://schemas.microsoft.com/office/powerpoint/2010/main" val="286337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19</a:t>
            </a:fld>
            <a:endParaRPr lang="en-US" dirty="0"/>
          </a:p>
        </p:txBody>
      </p:sp>
    </p:spTree>
    <p:extLst>
      <p:ext uri="{BB962C8B-B14F-4D97-AF65-F5344CB8AC3E}">
        <p14:creationId xmlns:p14="http://schemas.microsoft.com/office/powerpoint/2010/main" val="420086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20</a:t>
            </a:fld>
            <a:endParaRPr lang="en-US" dirty="0"/>
          </a:p>
        </p:txBody>
      </p:sp>
    </p:spTree>
    <p:extLst>
      <p:ext uri="{BB962C8B-B14F-4D97-AF65-F5344CB8AC3E}">
        <p14:creationId xmlns:p14="http://schemas.microsoft.com/office/powerpoint/2010/main" val="571886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01297396-4B35-8148-B452-9B7E648907D5}" type="slidenum">
              <a:rPr lang="en-US" smtClean="0"/>
              <a:pPr/>
              <a:t>33</a:t>
            </a:fld>
            <a:endParaRPr lang="en-US" dirty="0"/>
          </a:p>
        </p:txBody>
      </p:sp>
    </p:spTree>
    <p:extLst>
      <p:ext uri="{BB962C8B-B14F-4D97-AF65-F5344CB8AC3E}">
        <p14:creationId xmlns:p14="http://schemas.microsoft.com/office/powerpoint/2010/main" val="4017079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9A443F-ABE2-494F-804D-0547DD14DACE}" type="slidenum">
              <a:rPr lang="en-US"/>
              <a:pPr/>
              <a:t>34</a:t>
            </a:fld>
            <a:endParaRPr lang="en-US" dirty="0"/>
          </a:p>
        </p:txBody>
      </p:sp>
      <p:sp>
        <p:nvSpPr>
          <p:cNvPr id="71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28E1BE-9002-471E-8AE3-704C7EF06F27}" type="slidenum">
              <a:rPr lang="en-US" sz="1200"/>
              <a:pPr algn="r"/>
              <a:t>34</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xfrm>
            <a:off x="914400" y="4343400"/>
            <a:ext cx="5029200" cy="4114800"/>
          </a:xfrm>
        </p:spPr>
        <p:txBody>
          <a:bodyPr/>
          <a:lstStyle/>
          <a:p>
            <a:endParaRPr lang="en-US" sz="1600" dirty="0"/>
          </a:p>
        </p:txBody>
      </p:sp>
    </p:spTree>
    <p:extLst>
      <p:ext uri="{BB962C8B-B14F-4D97-AF65-F5344CB8AC3E}">
        <p14:creationId xmlns:p14="http://schemas.microsoft.com/office/powerpoint/2010/main" val="378621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35</a:t>
            </a:fld>
            <a:endParaRPr lang="en-US" dirty="0"/>
          </a:p>
        </p:txBody>
      </p:sp>
    </p:spTree>
    <p:extLst>
      <p:ext uri="{BB962C8B-B14F-4D97-AF65-F5344CB8AC3E}">
        <p14:creationId xmlns:p14="http://schemas.microsoft.com/office/powerpoint/2010/main" val="1031262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36</a:t>
            </a:fld>
            <a:endParaRPr lang="en-US" dirty="0"/>
          </a:p>
        </p:txBody>
      </p:sp>
    </p:spTree>
    <p:extLst>
      <p:ext uri="{BB962C8B-B14F-4D97-AF65-F5344CB8AC3E}">
        <p14:creationId xmlns:p14="http://schemas.microsoft.com/office/powerpoint/2010/main" val="241965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37</a:t>
            </a:fld>
            <a:endParaRPr lang="en-US" dirty="0"/>
          </a:p>
        </p:txBody>
      </p:sp>
    </p:spTree>
    <p:extLst>
      <p:ext uri="{BB962C8B-B14F-4D97-AF65-F5344CB8AC3E}">
        <p14:creationId xmlns:p14="http://schemas.microsoft.com/office/powerpoint/2010/main" val="189213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38</a:t>
            </a:fld>
            <a:endParaRPr lang="en-US" dirty="0"/>
          </a:p>
        </p:txBody>
      </p:sp>
    </p:spTree>
    <p:extLst>
      <p:ext uri="{BB962C8B-B14F-4D97-AF65-F5344CB8AC3E}">
        <p14:creationId xmlns:p14="http://schemas.microsoft.com/office/powerpoint/2010/main" val="366874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6</a:t>
            </a:fld>
            <a:endParaRPr lang="en-US" dirty="0"/>
          </a:p>
        </p:txBody>
      </p:sp>
    </p:spTree>
    <p:extLst>
      <p:ext uri="{BB962C8B-B14F-4D97-AF65-F5344CB8AC3E}">
        <p14:creationId xmlns:p14="http://schemas.microsoft.com/office/powerpoint/2010/main" val="204010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97396-4B35-8148-B452-9B7E648907D5}" type="slidenum">
              <a:rPr lang="en-US" smtClean="0"/>
              <a:pPr/>
              <a:t>8</a:t>
            </a:fld>
            <a:endParaRPr lang="en-US" dirty="0"/>
          </a:p>
        </p:txBody>
      </p:sp>
    </p:spTree>
    <p:extLst>
      <p:ext uri="{BB962C8B-B14F-4D97-AF65-F5344CB8AC3E}">
        <p14:creationId xmlns:p14="http://schemas.microsoft.com/office/powerpoint/2010/main" val="2240342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11</a:t>
            </a:fld>
            <a:endParaRPr lang="en-US" dirty="0"/>
          </a:p>
        </p:txBody>
      </p:sp>
    </p:spTree>
    <p:extLst>
      <p:ext uri="{BB962C8B-B14F-4D97-AF65-F5344CB8AC3E}">
        <p14:creationId xmlns:p14="http://schemas.microsoft.com/office/powerpoint/2010/main" val="291888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12</a:t>
            </a:fld>
            <a:endParaRPr lang="en-US" dirty="0"/>
          </a:p>
        </p:txBody>
      </p:sp>
    </p:spTree>
    <p:extLst>
      <p:ext uri="{BB962C8B-B14F-4D97-AF65-F5344CB8AC3E}">
        <p14:creationId xmlns:p14="http://schemas.microsoft.com/office/powerpoint/2010/main" val="2336316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13</a:t>
            </a:fld>
            <a:endParaRPr lang="en-US" dirty="0"/>
          </a:p>
        </p:txBody>
      </p:sp>
    </p:spTree>
    <p:extLst>
      <p:ext uri="{BB962C8B-B14F-4D97-AF65-F5344CB8AC3E}">
        <p14:creationId xmlns:p14="http://schemas.microsoft.com/office/powerpoint/2010/main" val="98022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14</a:t>
            </a:fld>
            <a:endParaRPr lang="en-US" dirty="0"/>
          </a:p>
        </p:txBody>
      </p:sp>
    </p:spTree>
    <p:extLst>
      <p:ext uri="{BB962C8B-B14F-4D97-AF65-F5344CB8AC3E}">
        <p14:creationId xmlns:p14="http://schemas.microsoft.com/office/powerpoint/2010/main" val="266572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15</a:t>
            </a:fld>
            <a:endParaRPr lang="en-US" dirty="0"/>
          </a:p>
        </p:txBody>
      </p:sp>
    </p:spTree>
    <p:extLst>
      <p:ext uri="{BB962C8B-B14F-4D97-AF65-F5344CB8AC3E}">
        <p14:creationId xmlns:p14="http://schemas.microsoft.com/office/powerpoint/2010/main" val="1832558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7396-4B35-8148-B452-9B7E648907D5}" type="slidenum">
              <a:rPr lang="en-US" smtClean="0"/>
              <a:pPr/>
              <a:t>16</a:t>
            </a:fld>
            <a:endParaRPr lang="en-US" dirty="0"/>
          </a:p>
        </p:txBody>
      </p:sp>
    </p:spTree>
    <p:extLst>
      <p:ext uri="{BB962C8B-B14F-4D97-AF65-F5344CB8AC3E}">
        <p14:creationId xmlns:p14="http://schemas.microsoft.com/office/powerpoint/2010/main" val="26106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73" indent="0" algn="ctr">
              <a:buNone/>
              <a:defRPr>
                <a:solidFill>
                  <a:schemeClr val="tx1">
                    <a:tint val="75000"/>
                  </a:schemeClr>
                </a:solidFill>
              </a:defRPr>
            </a:lvl2pPr>
            <a:lvl3pPr marL="1219147" indent="0" algn="ctr">
              <a:buNone/>
              <a:defRPr>
                <a:solidFill>
                  <a:schemeClr val="tx1">
                    <a:tint val="75000"/>
                  </a:schemeClr>
                </a:solidFill>
              </a:defRPr>
            </a:lvl3pPr>
            <a:lvl4pPr marL="1828720" indent="0" algn="ctr">
              <a:buNone/>
              <a:defRPr>
                <a:solidFill>
                  <a:schemeClr val="tx1">
                    <a:tint val="75000"/>
                  </a:schemeClr>
                </a:solidFill>
              </a:defRPr>
            </a:lvl4pPr>
            <a:lvl5pPr marL="2438293" indent="0" algn="ctr">
              <a:buNone/>
              <a:defRPr>
                <a:solidFill>
                  <a:schemeClr val="tx1">
                    <a:tint val="75000"/>
                  </a:schemeClr>
                </a:solidFill>
              </a:defRPr>
            </a:lvl5pPr>
            <a:lvl6pPr marL="3047865" indent="0" algn="ctr">
              <a:buNone/>
              <a:defRPr>
                <a:solidFill>
                  <a:schemeClr val="tx1">
                    <a:tint val="75000"/>
                  </a:schemeClr>
                </a:solidFill>
              </a:defRPr>
            </a:lvl6pPr>
            <a:lvl7pPr marL="3657439" indent="0" algn="ctr">
              <a:buNone/>
              <a:defRPr>
                <a:solidFill>
                  <a:schemeClr val="tx1">
                    <a:tint val="75000"/>
                  </a:schemeClr>
                </a:solidFill>
              </a:defRPr>
            </a:lvl7pPr>
            <a:lvl8pPr marL="4267012" indent="0" algn="ctr">
              <a:buNone/>
              <a:defRPr>
                <a:solidFill>
                  <a:schemeClr val="tx1">
                    <a:tint val="75000"/>
                  </a:schemeClr>
                </a:solidFill>
              </a:defRPr>
            </a:lvl8pPr>
            <a:lvl9pPr marL="48765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4"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3" indent="0">
              <a:buNone/>
              <a:defRPr sz="2400">
                <a:solidFill>
                  <a:schemeClr val="tx1">
                    <a:tint val="75000"/>
                  </a:schemeClr>
                </a:solidFill>
              </a:defRPr>
            </a:lvl2pPr>
            <a:lvl3pPr marL="1219147" indent="0">
              <a:buNone/>
              <a:defRPr sz="2133">
                <a:solidFill>
                  <a:schemeClr val="tx1">
                    <a:tint val="75000"/>
                  </a:schemeClr>
                </a:solidFill>
              </a:defRPr>
            </a:lvl3pPr>
            <a:lvl4pPr marL="1828720" indent="0">
              <a:buNone/>
              <a:defRPr sz="1867">
                <a:solidFill>
                  <a:schemeClr val="tx1">
                    <a:tint val="75000"/>
                  </a:schemeClr>
                </a:solidFill>
              </a:defRPr>
            </a:lvl4pPr>
            <a:lvl5pPr marL="2438293" indent="0">
              <a:buNone/>
              <a:defRPr sz="1867">
                <a:solidFill>
                  <a:schemeClr val="tx1">
                    <a:tint val="75000"/>
                  </a:schemeClr>
                </a:solidFill>
              </a:defRPr>
            </a:lvl5pPr>
            <a:lvl6pPr marL="3047865" indent="0">
              <a:buNone/>
              <a:defRPr sz="1867">
                <a:solidFill>
                  <a:schemeClr val="tx1">
                    <a:tint val="75000"/>
                  </a:schemeClr>
                </a:solidFill>
              </a:defRPr>
            </a:lvl6pPr>
            <a:lvl7pPr marL="3657439" indent="0">
              <a:buNone/>
              <a:defRPr sz="1867">
                <a:solidFill>
                  <a:schemeClr val="tx1">
                    <a:tint val="75000"/>
                  </a:schemeClr>
                </a:solidFill>
              </a:defRPr>
            </a:lvl7pPr>
            <a:lvl8pPr marL="4267012" indent="0">
              <a:buNone/>
              <a:defRPr sz="1867">
                <a:solidFill>
                  <a:schemeClr val="tx1">
                    <a:tint val="75000"/>
                  </a:schemeClr>
                </a:solidFill>
              </a:defRPr>
            </a:lvl8pPr>
            <a:lvl9pPr marL="4876585"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99" y="1600202"/>
            <a:ext cx="5384801"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1"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573" indent="0">
              <a:buNone/>
              <a:defRPr sz="2667" b="1"/>
            </a:lvl2pPr>
            <a:lvl3pPr marL="1219147" indent="0">
              <a:buNone/>
              <a:defRPr sz="2400" b="1"/>
            </a:lvl3pPr>
            <a:lvl4pPr marL="1828720" indent="0">
              <a:buNone/>
              <a:defRPr sz="2133" b="1"/>
            </a:lvl4pPr>
            <a:lvl5pPr marL="2438293" indent="0">
              <a:buNone/>
              <a:defRPr sz="2133" b="1"/>
            </a:lvl5pPr>
            <a:lvl6pPr marL="3047865" indent="0">
              <a:buNone/>
              <a:defRPr sz="2133" b="1"/>
            </a:lvl6pPr>
            <a:lvl7pPr marL="3657439" indent="0">
              <a:buNone/>
              <a:defRPr sz="2133" b="1"/>
            </a:lvl7pPr>
            <a:lvl8pPr marL="4267012" indent="0">
              <a:buNone/>
              <a:defRPr sz="2133" b="1"/>
            </a:lvl8pPr>
            <a:lvl9pPr marL="4876585"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3200" b="1"/>
            </a:lvl1pPr>
            <a:lvl2pPr marL="609573" indent="0">
              <a:buNone/>
              <a:defRPr sz="2667" b="1"/>
            </a:lvl2pPr>
            <a:lvl3pPr marL="1219147" indent="0">
              <a:buNone/>
              <a:defRPr sz="2400" b="1"/>
            </a:lvl3pPr>
            <a:lvl4pPr marL="1828720" indent="0">
              <a:buNone/>
              <a:defRPr sz="2133" b="1"/>
            </a:lvl4pPr>
            <a:lvl5pPr marL="2438293" indent="0">
              <a:buNone/>
              <a:defRPr sz="2133" b="1"/>
            </a:lvl5pPr>
            <a:lvl6pPr marL="3047865" indent="0">
              <a:buNone/>
              <a:defRPr sz="2133" b="1"/>
            </a:lvl6pPr>
            <a:lvl7pPr marL="3657439" indent="0">
              <a:buNone/>
              <a:defRPr sz="2133" b="1"/>
            </a:lvl7pPr>
            <a:lvl8pPr marL="4267012" indent="0">
              <a:buNone/>
              <a:defRPr sz="2133" b="1"/>
            </a:lvl8pPr>
            <a:lvl9pPr marL="4876585"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867"/>
            </a:lvl1pPr>
            <a:lvl2pPr marL="609573" indent="0">
              <a:buNone/>
              <a:defRPr sz="1600"/>
            </a:lvl2pPr>
            <a:lvl3pPr marL="1219147" indent="0">
              <a:buNone/>
              <a:defRPr sz="1333"/>
            </a:lvl3pPr>
            <a:lvl4pPr marL="1828720" indent="0">
              <a:buNone/>
              <a:defRPr sz="1200"/>
            </a:lvl4pPr>
            <a:lvl5pPr marL="2438293" indent="0">
              <a:buNone/>
              <a:defRPr sz="1200"/>
            </a:lvl5pPr>
            <a:lvl6pPr marL="3047865" indent="0">
              <a:buNone/>
              <a:defRPr sz="1200"/>
            </a:lvl6pPr>
            <a:lvl7pPr marL="3657439" indent="0">
              <a:buNone/>
              <a:defRPr sz="1200"/>
            </a:lvl7pPr>
            <a:lvl8pPr marL="4267012" indent="0">
              <a:buNone/>
              <a:defRPr sz="1200"/>
            </a:lvl8pPr>
            <a:lvl9pPr marL="4876585"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3" indent="0">
              <a:buNone/>
              <a:defRPr sz="3734"/>
            </a:lvl2pPr>
            <a:lvl3pPr marL="1219147" indent="0">
              <a:buNone/>
              <a:defRPr sz="3200"/>
            </a:lvl3pPr>
            <a:lvl4pPr marL="1828720" indent="0">
              <a:buNone/>
              <a:defRPr sz="2667"/>
            </a:lvl4pPr>
            <a:lvl5pPr marL="2438293" indent="0">
              <a:buNone/>
              <a:defRPr sz="2667"/>
            </a:lvl5pPr>
            <a:lvl6pPr marL="3047865" indent="0">
              <a:buNone/>
              <a:defRPr sz="2667"/>
            </a:lvl6pPr>
            <a:lvl7pPr marL="3657439" indent="0">
              <a:buNone/>
              <a:defRPr sz="2667"/>
            </a:lvl7pPr>
            <a:lvl8pPr marL="4267012" indent="0">
              <a:buNone/>
              <a:defRPr sz="2667"/>
            </a:lvl8pPr>
            <a:lvl9pPr marL="4876585" indent="0">
              <a:buNone/>
              <a:defRPr sz="2667"/>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573" indent="0">
              <a:buNone/>
              <a:defRPr sz="1600"/>
            </a:lvl2pPr>
            <a:lvl3pPr marL="1219147" indent="0">
              <a:buNone/>
              <a:defRPr sz="1333"/>
            </a:lvl3pPr>
            <a:lvl4pPr marL="1828720" indent="0">
              <a:buNone/>
              <a:defRPr sz="1200"/>
            </a:lvl4pPr>
            <a:lvl5pPr marL="2438293" indent="0">
              <a:buNone/>
              <a:defRPr sz="1200"/>
            </a:lvl5pPr>
            <a:lvl6pPr marL="3047865" indent="0">
              <a:buNone/>
              <a:defRPr sz="1200"/>
            </a:lvl6pPr>
            <a:lvl7pPr marL="3657439" indent="0">
              <a:buNone/>
              <a:defRPr sz="1200"/>
            </a:lvl7pPr>
            <a:lvl8pPr marL="4267012" indent="0">
              <a:buNone/>
              <a:defRPr sz="1200"/>
            </a:lvl8pPr>
            <a:lvl9pPr marL="4876585"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1B2E538-85A0-42AA-A299-3D57BAF7F98B}" type="datetimeFigureOut">
              <a:rPr lang="en-US" smtClean="0"/>
              <a:pPr/>
              <a:t>6/8/20</a:t>
            </a:fld>
            <a:endParaRPr lang="en-US" dirty="0"/>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1337AE2-96B7-4F44-8B6C-8433DF2C8C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new-bkgnd2.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1506"/>
            <a:ext cx="12192000" cy="6854988"/>
          </a:xfrm>
          <a:prstGeom prst="rect">
            <a:avLst/>
          </a:prstGeom>
        </p:spPr>
      </p:pic>
      <p:sp>
        <p:nvSpPr>
          <p:cNvPr id="2" name="Title Placeholder 1"/>
          <p:cNvSpPr>
            <a:spLocks noGrp="1"/>
          </p:cNvSpPr>
          <p:nvPr>
            <p:ph type="title"/>
          </p:nvPr>
        </p:nvSpPr>
        <p:spPr>
          <a:xfrm>
            <a:off x="609600" y="914400"/>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438402"/>
            <a:ext cx="10972801" cy="3687763"/>
          </a:xfrm>
          <a:prstGeom prst="rect">
            <a:avLst/>
          </a:prstGeom>
        </p:spPr>
        <p:txBody>
          <a:bodyPr vert="horz" lIns="91440" tIns="45720" rIns="91440" bIns="45720" rtlCol="0">
            <a:normAutofit/>
          </a:bodyPr>
          <a:lstStyle/>
          <a:p>
            <a:pPr lvl="0"/>
            <a:r>
              <a:rPr lang="en-US" dirty="0"/>
              <a:t>Click to edit Master text styles</a:t>
            </a:r>
          </a:p>
        </p:txBody>
      </p:sp>
      <p:sp>
        <p:nvSpPr>
          <p:cNvPr id="8" name="Title 1"/>
          <p:cNvSpPr txBox="1">
            <a:spLocks/>
          </p:cNvSpPr>
          <p:nvPr userDrawn="1"/>
        </p:nvSpPr>
        <p:spPr>
          <a:xfrm>
            <a:off x="0" y="-76200"/>
            <a:ext cx="103632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147" rtl="0" eaLnBrk="1" latinLnBrk="0" hangingPunct="1">
        <a:spcBef>
          <a:spcPct val="0"/>
        </a:spcBef>
        <a:buNone/>
        <a:defRPr sz="5867" kern="1200" cap="all">
          <a:solidFill>
            <a:srgbClr val="2BA9E5"/>
          </a:solidFill>
          <a:latin typeface="+mj-lt"/>
          <a:ea typeface="+mj-ea"/>
          <a:cs typeface="+mj-cs"/>
        </a:defRPr>
      </a:lvl1pPr>
    </p:titleStyle>
    <p:bodyStyle>
      <a:lvl1pPr marL="457180" indent="-457180" algn="l" defTabSz="1219147" rtl="0" eaLnBrk="1" latinLnBrk="0" hangingPunct="1">
        <a:spcBef>
          <a:spcPct val="20000"/>
        </a:spcBef>
        <a:buFont typeface="Arial" pitchFamily="34" charset="0"/>
        <a:buNone/>
        <a:defRPr sz="2800" kern="1200">
          <a:solidFill>
            <a:schemeClr val="tx2">
              <a:lumMod val="75000"/>
            </a:schemeClr>
          </a:solidFill>
          <a:latin typeface="+mn-lt"/>
          <a:ea typeface="+mn-ea"/>
          <a:cs typeface="+mn-cs"/>
        </a:defRPr>
      </a:lvl1pPr>
      <a:lvl2pPr marL="990556" indent="-380983" algn="l" defTabSz="1219147"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3933" indent="-304786" algn="l" defTabSz="121914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06" indent="-304786" algn="l" defTabSz="1219147"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79" indent="-304786" algn="l" defTabSz="1219147"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53" indent="-304786" algn="l" defTabSz="121914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26" indent="-304786" algn="l" defTabSz="121914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99" indent="-304786" algn="l" defTabSz="121914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72" indent="-304786" algn="l" defTabSz="121914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7" rtl="0" eaLnBrk="1" latinLnBrk="0" hangingPunct="1">
        <a:defRPr sz="2400" kern="1200">
          <a:solidFill>
            <a:schemeClr val="tx1"/>
          </a:solidFill>
          <a:latin typeface="+mn-lt"/>
          <a:ea typeface="+mn-ea"/>
          <a:cs typeface="+mn-cs"/>
        </a:defRPr>
      </a:lvl1pPr>
      <a:lvl2pPr marL="609573" algn="l" defTabSz="1219147" rtl="0" eaLnBrk="1" latinLnBrk="0" hangingPunct="1">
        <a:defRPr sz="2400" kern="1200">
          <a:solidFill>
            <a:schemeClr val="tx1"/>
          </a:solidFill>
          <a:latin typeface="+mn-lt"/>
          <a:ea typeface="+mn-ea"/>
          <a:cs typeface="+mn-cs"/>
        </a:defRPr>
      </a:lvl2pPr>
      <a:lvl3pPr marL="1219147" algn="l" defTabSz="1219147" rtl="0" eaLnBrk="1" latinLnBrk="0" hangingPunct="1">
        <a:defRPr sz="2400" kern="1200">
          <a:solidFill>
            <a:schemeClr val="tx1"/>
          </a:solidFill>
          <a:latin typeface="+mn-lt"/>
          <a:ea typeface="+mn-ea"/>
          <a:cs typeface="+mn-cs"/>
        </a:defRPr>
      </a:lvl3pPr>
      <a:lvl4pPr marL="1828720" algn="l" defTabSz="1219147" rtl="0" eaLnBrk="1" latinLnBrk="0" hangingPunct="1">
        <a:defRPr sz="2400" kern="1200">
          <a:solidFill>
            <a:schemeClr val="tx1"/>
          </a:solidFill>
          <a:latin typeface="+mn-lt"/>
          <a:ea typeface="+mn-ea"/>
          <a:cs typeface="+mn-cs"/>
        </a:defRPr>
      </a:lvl4pPr>
      <a:lvl5pPr marL="2438293" algn="l" defTabSz="1219147" rtl="0" eaLnBrk="1" latinLnBrk="0" hangingPunct="1">
        <a:defRPr sz="2400" kern="1200">
          <a:solidFill>
            <a:schemeClr val="tx1"/>
          </a:solidFill>
          <a:latin typeface="+mn-lt"/>
          <a:ea typeface="+mn-ea"/>
          <a:cs typeface="+mn-cs"/>
        </a:defRPr>
      </a:lvl5pPr>
      <a:lvl6pPr marL="3047865" algn="l" defTabSz="1219147" rtl="0" eaLnBrk="1" latinLnBrk="0" hangingPunct="1">
        <a:defRPr sz="2400" kern="1200">
          <a:solidFill>
            <a:schemeClr val="tx1"/>
          </a:solidFill>
          <a:latin typeface="+mn-lt"/>
          <a:ea typeface="+mn-ea"/>
          <a:cs typeface="+mn-cs"/>
        </a:defRPr>
      </a:lvl6pPr>
      <a:lvl7pPr marL="3657439" algn="l" defTabSz="1219147" rtl="0" eaLnBrk="1" latinLnBrk="0" hangingPunct="1">
        <a:defRPr sz="2400" kern="1200">
          <a:solidFill>
            <a:schemeClr val="tx1"/>
          </a:solidFill>
          <a:latin typeface="+mn-lt"/>
          <a:ea typeface="+mn-ea"/>
          <a:cs typeface="+mn-cs"/>
        </a:defRPr>
      </a:lvl7pPr>
      <a:lvl8pPr marL="4267012" algn="l" defTabSz="1219147" rtl="0" eaLnBrk="1" latinLnBrk="0" hangingPunct="1">
        <a:defRPr sz="2400" kern="1200">
          <a:solidFill>
            <a:schemeClr val="tx1"/>
          </a:solidFill>
          <a:latin typeface="+mn-lt"/>
          <a:ea typeface="+mn-ea"/>
          <a:cs typeface="+mn-cs"/>
        </a:defRPr>
      </a:lvl8pPr>
      <a:lvl9pPr marL="4876585" algn="l" defTabSz="121914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aawsat.com/english/home/article/2206776/tunisia-lockdown-brings-rise-domestic-violenc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8.xml.rels><?xml version="1.0" encoding="UTF-8" standalone="yes"?>
<Relationships xmlns="http://schemas.openxmlformats.org/package/2006/relationships"><Relationship Id="rId3" Type="http://schemas.openxmlformats.org/officeDocument/2006/relationships/hyperlink" Target="http://sig.columbia.ed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blogs.cuit.columbia.edu/cssw-covid19resource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nationalparenthelpline.org/" TargetMode="External"/><Relationship Id="rId3" Type="http://schemas.openxmlformats.org/officeDocument/2006/relationships/hyperlink" Target="https://hotline.rainn.org/online?_ga=2.1272049.1121455869.1584120887-1734706098.1584120887" TargetMode="External"/><Relationship Id="rId7" Type="http://schemas.openxmlformats.org/officeDocument/2006/relationships/hyperlink" Target="mailto:nationaldeafhotline@adwas.org" TargetMode="External"/><Relationship Id="rId2" Type="http://schemas.openxmlformats.org/officeDocument/2006/relationships/hyperlink" Target="https://www.thehotline.org/" TargetMode="External"/><Relationship Id="rId1" Type="http://schemas.openxmlformats.org/officeDocument/2006/relationships/slideLayout" Target="../slideLayouts/slideLayout2.xml"/><Relationship Id="rId6" Type="http://schemas.openxmlformats.org/officeDocument/2006/relationships/hyperlink" Target="https://thedeafhotline.org/" TargetMode="External"/><Relationship Id="rId5" Type="http://schemas.openxmlformats.org/officeDocument/2006/relationships/hyperlink" Target="https://www.translifeline.org/hotline" TargetMode="External"/><Relationship Id="rId4" Type="http://schemas.openxmlformats.org/officeDocument/2006/relationships/hyperlink" Target="https://www.strongheartshelpline.org/get-hel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www.nbcnews.com/news/us-news/police-see-rise-domestic-violence-calls-amid-coronavirus-lockdown-n117615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D06E-9A18-F048-881C-1B839508FE19}"/>
              </a:ext>
            </a:extLst>
          </p:cNvPr>
          <p:cNvSpPr>
            <a:spLocks noGrp="1"/>
          </p:cNvSpPr>
          <p:nvPr>
            <p:ph type="title"/>
          </p:nvPr>
        </p:nvSpPr>
        <p:spPr>
          <a:xfrm>
            <a:off x="609600" y="0"/>
            <a:ext cx="10972801" cy="2057400"/>
          </a:xfrm>
        </p:spPr>
        <p:txBody>
          <a:bodyPr>
            <a:normAutofit fontScale="90000"/>
          </a:bodyPr>
          <a:lstStyle/>
          <a:p>
            <a:br>
              <a:rPr lang="en-US" dirty="0"/>
            </a:br>
            <a:br>
              <a:rPr lang="en-US" dirty="0"/>
            </a:br>
            <a:r>
              <a:rPr lang="en-US" sz="4400" dirty="0"/>
              <a:t>Navigating Covid-19 with </a:t>
            </a:r>
            <a:r>
              <a:rPr lang="en-US" sz="4400" dirty="0" err="1"/>
              <a:t>nOVEl</a:t>
            </a:r>
            <a:r>
              <a:rPr lang="en-US" sz="4400" dirty="0"/>
              <a:t> intervention strategies to reach women impacted by intimate partner violence</a:t>
            </a:r>
          </a:p>
        </p:txBody>
      </p:sp>
      <p:sp>
        <p:nvSpPr>
          <p:cNvPr id="3" name="Content Placeholder 2">
            <a:extLst>
              <a:ext uri="{FF2B5EF4-FFF2-40B4-BE49-F238E27FC236}">
                <a16:creationId xmlns:a16="http://schemas.microsoft.com/office/drawing/2014/main" id="{E68A1871-9EA9-9545-8EF4-9BA8D5F62F22}"/>
              </a:ext>
            </a:extLst>
          </p:cNvPr>
          <p:cNvSpPr>
            <a:spLocks noGrp="1"/>
          </p:cNvSpPr>
          <p:nvPr>
            <p:ph idx="1"/>
          </p:nvPr>
        </p:nvSpPr>
        <p:spPr>
          <a:xfrm>
            <a:off x="457200" y="2362202"/>
            <a:ext cx="10972801" cy="4267198"/>
          </a:xfrm>
        </p:spPr>
        <p:txBody>
          <a:bodyPr>
            <a:normAutofit fontScale="92500" lnSpcReduction="10000"/>
          </a:bodyPr>
          <a:lstStyle/>
          <a:p>
            <a:endParaRPr lang="en-US" dirty="0"/>
          </a:p>
          <a:p>
            <a:pPr algn="ctr"/>
            <a:r>
              <a:rPr lang="en-US" sz="2400" dirty="0">
                <a:solidFill>
                  <a:schemeClr val="tx2">
                    <a:lumMod val="60000"/>
                    <a:lumOff val="40000"/>
                  </a:schemeClr>
                </a:solidFill>
                <a:latin typeface="Helvetica" pitchFamily="2" charset="0"/>
              </a:rPr>
              <a:t>Louisa Gilbert</a:t>
            </a:r>
          </a:p>
          <a:p>
            <a:pPr algn="ctr"/>
            <a:r>
              <a:rPr lang="en-US" sz="2400" dirty="0">
                <a:solidFill>
                  <a:schemeClr val="tx2">
                    <a:lumMod val="60000"/>
                    <a:lumOff val="40000"/>
                  </a:schemeClr>
                </a:solidFill>
                <a:latin typeface="Helvetica" pitchFamily="2" charset="0"/>
              </a:rPr>
              <a:t>Dawn Goddard-</a:t>
            </a:r>
            <a:r>
              <a:rPr lang="en-US" sz="2400" dirty="0" err="1">
                <a:solidFill>
                  <a:schemeClr val="tx2">
                    <a:lumMod val="60000"/>
                    <a:lumOff val="40000"/>
                  </a:schemeClr>
                </a:solidFill>
                <a:latin typeface="Helvetica" pitchFamily="2" charset="0"/>
              </a:rPr>
              <a:t>Eckrich</a:t>
            </a:r>
            <a:endParaRPr lang="en-US" sz="2400" dirty="0">
              <a:solidFill>
                <a:schemeClr val="tx2">
                  <a:lumMod val="60000"/>
                  <a:lumOff val="40000"/>
                </a:schemeClr>
              </a:solidFill>
              <a:latin typeface="Helvetica" pitchFamily="2" charset="0"/>
            </a:endParaRPr>
          </a:p>
          <a:p>
            <a:pPr algn="ctr"/>
            <a:r>
              <a:rPr lang="en-US" sz="2400" dirty="0">
                <a:solidFill>
                  <a:schemeClr val="tx2">
                    <a:lumMod val="60000"/>
                    <a:lumOff val="40000"/>
                  </a:schemeClr>
                </a:solidFill>
                <a:latin typeface="Helvetica" pitchFamily="2" charset="0"/>
              </a:rPr>
              <a:t>Anindita Dasgupta</a:t>
            </a:r>
          </a:p>
          <a:p>
            <a:pPr algn="ctr"/>
            <a:r>
              <a:rPr lang="en-US" sz="2400" dirty="0" err="1">
                <a:solidFill>
                  <a:schemeClr val="tx2">
                    <a:lumMod val="60000"/>
                    <a:lumOff val="40000"/>
                  </a:schemeClr>
                </a:solidFill>
                <a:latin typeface="Helvetica" pitchFamily="2" charset="0"/>
              </a:rPr>
              <a:t>Danil</a:t>
            </a:r>
            <a:r>
              <a:rPr lang="en-US" sz="2400" dirty="0">
                <a:solidFill>
                  <a:schemeClr val="tx2">
                    <a:lumMod val="60000"/>
                    <a:lumOff val="40000"/>
                  </a:schemeClr>
                </a:solidFill>
                <a:latin typeface="Helvetica" pitchFamily="2" charset="0"/>
              </a:rPr>
              <a:t> </a:t>
            </a:r>
            <a:r>
              <a:rPr lang="en-US" sz="2400" dirty="0" err="1">
                <a:solidFill>
                  <a:schemeClr val="tx2">
                    <a:lumMod val="60000"/>
                    <a:lumOff val="40000"/>
                  </a:schemeClr>
                </a:solidFill>
                <a:latin typeface="Helvetica" pitchFamily="2" charset="0"/>
              </a:rPr>
              <a:t>Nikitin</a:t>
            </a:r>
            <a:endParaRPr lang="en-US" sz="2400" dirty="0">
              <a:solidFill>
                <a:schemeClr val="tx2">
                  <a:lumMod val="60000"/>
                  <a:lumOff val="40000"/>
                </a:schemeClr>
              </a:solidFill>
              <a:latin typeface="Helvetica" pitchFamily="2" charset="0"/>
            </a:endParaRPr>
          </a:p>
          <a:p>
            <a:pPr algn="ctr"/>
            <a:r>
              <a:rPr lang="en-US" sz="2400" dirty="0">
                <a:solidFill>
                  <a:schemeClr val="tx2">
                    <a:lumMod val="60000"/>
                    <a:lumOff val="40000"/>
                  </a:schemeClr>
                </a:solidFill>
                <a:latin typeface="Helvetica" pitchFamily="2" charset="0"/>
              </a:rPr>
              <a:t>Tina </a:t>
            </a:r>
            <a:r>
              <a:rPr lang="en-US" sz="2400" dirty="0" err="1">
                <a:solidFill>
                  <a:schemeClr val="tx2">
                    <a:lumMod val="60000"/>
                    <a:lumOff val="40000"/>
                  </a:schemeClr>
                </a:solidFill>
                <a:latin typeface="Helvetica" pitchFamily="2" charset="0"/>
              </a:rPr>
              <a:t>Jiwatram</a:t>
            </a:r>
            <a:r>
              <a:rPr lang="en-US" sz="2400" dirty="0">
                <a:solidFill>
                  <a:schemeClr val="tx2">
                    <a:lumMod val="60000"/>
                    <a:lumOff val="40000"/>
                  </a:schemeClr>
                </a:solidFill>
                <a:latin typeface="Helvetica" pitchFamily="2" charset="0"/>
              </a:rPr>
              <a:t>-Negron</a:t>
            </a:r>
          </a:p>
          <a:p>
            <a:pPr algn="ctr"/>
            <a:r>
              <a:rPr lang="en-US" sz="2400" dirty="0">
                <a:solidFill>
                  <a:schemeClr val="tx2">
                    <a:lumMod val="60000"/>
                    <a:lumOff val="40000"/>
                  </a:schemeClr>
                </a:solidFill>
                <a:latin typeface="Helvetica" pitchFamily="2" charset="0"/>
              </a:rPr>
              <a:t>Ariel Richter</a:t>
            </a:r>
          </a:p>
          <a:p>
            <a:pPr algn="ctr"/>
            <a:r>
              <a:rPr lang="en-US" sz="2400" dirty="0">
                <a:solidFill>
                  <a:schemeClr val="tx2">
                    <a:lumMod val="60000"/>
                    <a:lumOff val="40000"/>
                  </a:schemeClr>
                </a:solidFill>
                <a:latin typeface="Helvetica" pitchFamily="2" charset="0"/>
              </a:rPr>
              <a:t>Timothy Hunt</a:t>
            </a:r>
          </a:p>
          <a:p>
            <a:pPr algn="ctr"/>
            <a:r>
              <a:rPr lang="en-US" sz="2400" dirty="0">
                <a:solidFill>
                  <a:schemeClr val="tx2">
                    <a:lumMod val="60000"/>
                    <a:lumOff val="40000"/>
                  </a:schemeClr>
                </a:solidFill>
                <a:latin typeface="Helvetica" pitchFamily="2" charset="0"/>
              </a:rPr>
              <a:t>Elwin Wu</a:t>
            </a:r>
          </a:p>
          <a:p>
            <a:pPr algn="ctr"/>
            <a:r>
              <a:rPr lang="en-US" sz="2400" dirty="0">
                <a:solidFill>
                  <a:schemeClr val="tx2">
                    <a:lumMod val="60000"/>
                    <a:lumOff val="40000"/>
                  </a:schemeClr>
                </a:solidFill>
                <a:latin typeface="Helvetica" pitchFamily="2" charset="0"/>
              </a:rPr>
              <a:t>Nabila El-Bassel</a:t>
            </a:r>
          </a:p>
          <a:p>
            <a:pPr algn="ctr"/>
            <a:r>
              <a:rPr lang="en-US" sz="2400" b="1" dirty="0">
                <a:solidFill>
                  <a:schemeClr val="tx2">
                    <a:lumMod val="60000"/>
                    <a:lumOff val="40000"/>
                  </a:schemeClr>
                </a:solidFill>
                <a:latin typeface="Helvetica" pitchFamily="2" charset="0"/>
              </a:rPr>
              <a:t>Social Intervention Group</a:t>
            </a:r>
          </a:p>
          <a:p>
            <a:pPr algn="ctr"/>
            <a:endParaRPr lang="en-US" dirty="0">
              <a:latin typeface="Helvetica" pitchFamily="2" charset="0"/>
            </a:endParaRPr>
          </a:p>
        </p:txBody>
      </p:sp>
    </p:spTree>
    <p:extLst>
      <p:ext uri="{BB962C8B-B14F-4D97-AF65-F5344CB8AC3E}">
        <p14:creationId xmlns:p14="http://schemas.microsoft.com/office/powerpoint/2010/main" val="4264247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8E2629E-16DC-764E-8B4B-76F6E85E09D4}"/>
              </a:ext>
            </a:extLst>
          </p:cNvPr>
          <p:cNvSpPr>
            <a:spLocks noGrp="1"/>
          </p:cNvSpPr>
          <p:nvPr>
            <p:ph type="title"/>
          </p:nvPr>
        </p:nvSpPr>
        <p:spPr>
          <a:xfrm>
            <a:off x="-457200" y="-40885"/>
            <a:ext cx="10987204" cy="943563"/>
          </a:xfrm>
        </p:spPr>
        <p:txBody>
          <a:bodyPr>
            <a:normAutofit fontScale="90000"/>
          </a:bodyPr>
          <a:lstStyle/>
          <a:p>
            <a:r>
              <a:rPr lang="en-US" sz="3734" dirty="0">
                <a:solidFill>
                  <a:schemeClr val="bg1"/>
                </a:solidFill>
              </a:rPr>
              <a:t>SPIKES in Domestic violence</a:t>
            </a:r>
            <a:br>
              <a:rPr lang="en-US" sz="3734" dirty="0">
                <a:solidFill>
                  <a:schemeClr val="bg1"/>
                </a:solidFill>
              </a:rPr>
            </a:br>
            <a:r>
              <a:rPr lang="en-US" sz="3734" dirty="0">
                <a:solidFill>
                  <a:schemeClr val="bg1"/>
                </a:solidFill>
              </a:rPr>
              <a:t>In the U.S. since onset of covID-19 </a:t>
            </a:r>
          </a:p>
        </p:txBody>
      </p:sp>
      <p:sp>
        <p:nvSpPr>
          <p:cNvPr id="10" name="Content Placeholder 9">
            <a:extLst>
              <a:ext uri="{FF2B5EF4-FFF2-40B4-BE49-F238E27FC236}">
                <a16:creationId xmlns:a16="http://schemas.microsoft.com/office/drawing/2014/main" id="{2C157DE0-42DE-8E43-90C7-2E482BE66B8F}"/>
              </a:ext>
            </a:extLst>
          </p:cNvPr>
          <p:cNvSpPr>
            <a:spLocks noGrp="1"/>
          </p:cNvSpPr>
          <p:nvPr>
            <p:ph idx="1"/>
          </p:nvPr>
        </p:nvSpPr>
        <p:spPr>
          <a:xfrm>
            <a:off x="-11723" y="1070565"/>
            <a:ext cx="6400800" cy="7721600"/>
          </a:xfrm>
        </p:spPr>
        <p:txBody>
          <a:bodyPr>
            <a:normAutofit/>
          </a:bodyPr>
          <a:lstStyle/>
          <a:p>
            <a:pPr>
              <a:buFont typeface="Arial" panose="020B0604020202020204" pitchFamily="34" charset="0"/>
              <a:buChar char="•"/>
            </a:pPr>
            <a:r>
              <a:rPr lang="en-US" sz="2400" dirty="0">
                <a:latin typeface="Helvetica" pitchFamily="2" charset="0"/>
              </a:rPr>
              <a:t>China’s Hubei Province recorded a tripling of domestic violence reports in February 2020 during the COVID-19 quarantine  (John, 2020)</a:t>
            </a:r>
          </a:p>
          <a:p>
            <a:pPr>
              <a:buFont typeface="Arial" panose="020B0604020202020204" pitchFamily="34" charset="0"/>
              <a:buChar char="•"/>
            </a:pPr>
            <a:r>
              <a:rPr lang="en-US" sz="2400" dirty="0">
                <a:latin typeface="Helvetica" pitchFamily="2" charset="0"/>
              </a:rPr>
              <a:t>In France, reports of domestic abuse have increased 32 percent since quarantine measures were implemented</a:t>
            </a:r>
          </a:p>
          <a:p>
            <a:pPr>
              <a:buFont typeface="Arial" panose="020B0604020202020204" pitchFamily="34" charset="0"/>
              <a:buChar char="•"/>
            </a:pPr>
            <a:r>
              <a:rPr lang="en-US" sz="2400" dirty="0">
                <a:latin typeface="Helvetica" pitchFamily="2" charset="0"/>
              </a:rPr>
              <a:t>In Tunisia, in the first five days after people were ordered to stay in, calls to a hotline for women suffering abuse </a:t>
            </a:r>
            <a:r>
              <a:rPr lang="en-US" sz="2400" dirty="0">
                <a:latin typeface="Helvetica" pitchFamily="2" charset="0"/>
                <a:hlinkClick r:id="rId2"/>
              </a:rPr>
              <a:t>increased fivefold</a:t>
            </a:r>
            <a:endParaRPr lang="en-US" sz="2400" dirty="0">
              <a:latin typeface="Helvetica" pitchFamily="2" charset="0"/>
            </a:endParaRPr>
          </a:p>
          <a:p>
            <a:pPr>
              <a:buFont typeface="Arial" panose="020B0604020202020204" pitchFamily="34" charset="0"/>
              <a:buChar char="•"/>
            </a:pPr>
            <a:r>
              <a:rPr lang="en-US" sz="2400" dirty="0">
                <a:latin typeface="Helvetica" pitchFamily="2" charset="0"/>
              </a:rPr>
              <a:t> in Spain, calls to domestic hotline have increased 18 percent, but a state-run hotline website has seen a 270-percent increase.</a:t>
            </a:r>
          </a:p>
          <a:p>
            <a:pPr>
              <a:buFont typeface="Arial" panose="020B0604020202020204" pitchFamily="34" charset="0"/>
              <a:buChar char="•"/>
            </a:pPr>
            <a:endParaRPr lang="en-US" sz="3467" dirty="0">
              <a:latin typeface="Helvetica" pitchFamily="2" charset="0"/>
            </a:endParaRPr>
          </a:p>
        </p:txBody>
      </p:sp>
      <p:sp>
        <p:nvSpPr>
          <p:cNvPr id="2" name="TextBox 1">
            <a:extLst>
              <a:ext uri="{FF2B5EF4-FFF2-40B4-BE49-F238E27FC236}">
                <a16:creationId xmlns:a16="http://schemas.microsoft.com/office/drawing/2014/main" id="{62EE6672-F36B-1B4F-A3DB-4C6DA1DC41D9}"/>
              </a:ext>
            </a:extLst>
          </p:cNvPr>
          <p:cNvSpPr txBox="1"/>
          <p:nvPr/>
        </p:nvSpPr>
        <p:spPr>
          <a:xfrm>
            <a:off x="6908800" y="177801"/>
            <a:ext cx="4876800" cy="461665"/>
          </a:xfrm>
          <a:prstGeom prst="rect">
            <a:avLst/>
          </a:prstGeom>
          <a:noFill/>
        </p:spPr>
        <p:txBody>
          <a:bodyPr wrap="square" rtlCol="0">
            <a:spAutoFit/>
          </a:bodyPr>
          <a:lstStyle/>
          <a:p>
            <a:endParaRPr lang="en-US" sz="2400" dirty="0"/>
          </a:p>
        </p:txBody>
      </p:sp>
      <p:pic>
        <p:nvPicPr>
          <p:cNvPr id="3" name="Picture 2">
            <a:extLst>
              <a:ext uri="{FF2B5EF4-FFF2-40B4-BE49-F238E27FC236}">
                <a16:creationId xmlns:a16="http://schemas.microsoft.com/office/drawing/2014/main" id="{3DE859EF-DA1B-664D-9267-2A940F655F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914401"/>
            <a:ext cx="4338239" cy="5863556"/>
          </a:xfrm>
          <a:prstGeom prst="rect">
            <a:avLst/>
          </a:prstGeom>
        </p:spPr>
      </p:pic>
    </p:spTree>
    <p:extLst>
      <p:ext uri="{BB962C8B-B14F-4D97-AF65-F5344CB8AC3E}">
        <p14:creationId xmlns:p14="http://schemas.microsoft.com/office/powerpoint/2010/main" val="2300104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10FE-462D-844F-9FC6-59AB67590006}"/>
              </a:ext>
            </a:extLst>
          </p:cNvPr>
          <p:cNvSpPr>
            <a:spLocks noGrp="1"/>
          </p:cNvSpPr>
          <p:nvPr>
            <p:ph type="title"/>
          </p:nvPr>
        </p:nvSpPr>
        <p:spPr>
          <a:xfrm>
            <a:off x="-64384" y="0"/>
            <a:ext cx="9448799" cy="1117600"/>
          </a:xfrm>
        </p:spPr>
        <p:txBody>
          <a:bodyPr>
            <a:normAutofit fontScale="90000"/>
          </a:bodyPr>
          <a:lstStyle/>
          <a:p>
            <a:br>
              <a:rPr lang="en-US" sz="3600" dirty="0">
                <a:solidFill>
                  <a:schemeClr val="bg1"/>
                </a:solidFill>
                <a:latin typeface="Helvetica" pitchFamily="2" charset="0"/>
              </a:rPr>
            </a:br>
            <a:r>
              <a:rPr lang="en-US" sz="3600" dirty="0">
                <a:solidFill>
                  <a:schemeClr val="bg1"/>
                </a:solidFill>
                <a:latin typeface="Helvetica" pitchFamily="2" charset="0"/>
              </a:rPr>
              <a:t>UNTF Rapid Assessment of violence Against women since </a:t>
            </a:r>
            <a:r>
              <a:rPr lang="en-US" sz="3600" dirty="0" err="1">
                <a:solidFill>
                  <a:schemeClr val="bg1"/>
                </a:solidFill>
                <a:latin typeface="Helvetica" pitchFamily="2" charset="0"/>
              </a:rPr>
              <a:t>covid</a:t>
            </a:r>
            <a:r>
              <a:rPr lang="en-US" sz="3600" dirty="0">
                <a:solidFill>
                  <a:schemeClr val="bg1"/>
                </a:solidFill>
                <a:latin typeface="Helvetica" pitchFamily="2" charset="0"/>
              </a:rPr>
              <a:t> onset</a:t>
            </a:r>
            <a:br>
              <a:rPr lang="en-US" sz="4800" dirty="0">
                <a:solidFill>
                  <a:schemeClr val="bg1"/>
                </a:solidFill>
                <a:latin typeface="Helvetica" pitchFamily="2" charset="0"/>
              </a:rPr>
            </a:br>
            <a:r>
              <a:rPr lang="en-US" sz="4800" dirty="0">
                <a:solidFill>
                  <a:schemeClr val="bg1"/>
                </a:solidFill>
                <a:latin typeface="Helvetica" pitchFamily="2" charset="0"/>
              </a:rPr>
              <a:t> </a:t>
            </a:r>
          </a:p>
        </p:txBody>
      </p:sp>
      <p:sp>
        <p:nvSpPr>
          <p:cNvPr id="3" name="Content Placeholder 2">
            <a:extLst>
              <a:ext uri="{FF2B5EF4-FFF2-40B4-BE49-F238E27FC236}">
                <a16:creationId xmlns:a16="http://schemas.microsoft.com/office/drawing/2014/main" id="{52A51F2E-7D87-FA48-B4BB-903D7BD12B9B}"/>
              </a:ext>
            </a:extLst>
          </p:cNvPr>
          <p:cNvSpPr>
            <a:spLocks noGrp="1"/>
          </p:cNvSpPr>
          <p:nvPr>
            <p:ph idx="1"/>
          </p:nvPr>
        </p:nvSpPr>
        <p:spPr>
          <a:xfrm>
            <a:off x="0" y="584200"/>
            <a:ext cx="7289802" cy="6475366"/>
          </a:xfrm>
        </p:spPr>
        <p:txBody>
          <a:bodyPr>
            <a:normAutofit fontScale="25000" lnSpcReduction="20000"/>
          </a:bodyPr>
          <a:lstStyle/>
          <a:p>
            <a:pPr marL="0" indent="0"/>
            <a:endParaRPr lang="en-US" sz="10666" dirty="0">
              <a:latin typeface="Helvetica" pitchFamily="2" charset="0"/>
            </a:endParaRPr>
          </a:p>
          <a:p>
            <a:pPr marL="0" indent="0"/>
            <a:r>
              <a:rPr lang="en-US" sz="9600" dirty="0">
                <a:latin typeface="Helvetica" pitchFamily="2" charset="0"/>
              </a:rPr>
              <a:t>Interviewed 122 NGOs or government agencies in 69 countries in April 2020 (Majumdar, 2020)</a:t>
            </a:r>
          </a:p>
          <a:p>
            <a:pPr marL="0" indent="0"/>
            <a:endParaRPr lang="en-US" sz="9600" dirty="0">
              <a:latin typeface="Helvetica" pitchFamily="2" charset="0"/>
            </a:endParaRPr>
          </a:p>
          <a:p>
            <a:pPr>
              <a:buFont typeface="Wingdings" pitchFamily="2" charset="2"/>
              <a:buChar char="Ø"/>
            </a:pPr>
            <a:r>
              <a:rPr lang="en-US" sz="9600" dirty="0">
                <a:latin typeface="Helvetica" pitchFamily="2" charset="0"/>
              </a:rPr>
              <a:t>Found significant increases in reports of violence against women since COVID social isolation restrictions</a:t>
            </a:r>
          </a:p>
          <a:p>
            <a:pPr>
              <a:buFont typeface="Wingdings" pitchFamily="2" charset="2"/>
              <a:buChar char="Ø"/>
            </a:pPr>
            <a:r>
              <a:rPr lang="en-US" sz="9600" dirty="0">
                <a:latin typeface="Helvetica" pitchFamily="2" charset="0"/>
              </a:rPr>
              <a:t>Reported women experiencing violence faced major barriers accessing emergency care, police response and orders of protection</a:t>
            </a:r>
          </a:p>
          <a:p>
            <a:pPr>
              <a:buFont typeface="Wingdings" pitchFamily="2" charset="2"/>
              <a:buChar char="Ø"/>
            </a:pPr>
            <a:r>
              <a:rPr lang="en-US" sz="9600" dirty="0">
                <a:latin typeface="Helvetica" pitchFamily="2" charset="0"/>
              </a:rPr>
              <a:t>DV programs are pivoting using technology – social media outreach, chat oriented 7/24 hotlines and deploying DV resources and services in grocery stores, pharmacies, and streets</a:t>
            </a:r>
            <a:endParaRPr lang="en-US" sz="9600" b="1" dirty="0">
              <a:latin typeface="Helvetica" pitchFamily="2" charset="0"/>
            </a:endParaRPr>
          </a:p>
          <a:p>
            <a:pPr marL="0" indent="0"/>
            <a:endParaRPr lang="en-US" sz="9600" b="1" dirty="0">
              <a:latin typeface="Helvetica" pitchFamily="2" charset="0"/>
            </a:endParaRPr>
          </a:p>
          <a:p>
            <a:pPr marL="0" indent="0"/>
            <a:r>
              <a:rPr lang="en-US" sz="9600" b="1" dirty="0">
                <a:latin typeface="Helvetica" pitchFamily="2" charset="0"/>
              </a:rPr>
              <a:t>Similar surges in IPV found during other </a:t>
            </a:r>
            <a:r>
              <a:rPr lang="en-US" sz="9600" b="1" dirty="0" err="1">
                <a:latin typeface="Helvetica" pitchFamily="2" charset="0"/>
              </a:rPr>
              <a:t>pandemIcs</a:t>
            </a:r>
            <a:r>
              <a:rPr lang="en-US" sz="9600" b="1" dirty="0">
                <a:latin typeface="Helvetica" pitchFamily="2" charset="0"/>
              </a:rPr>
              <a:t> (Ebola) and other disasters (Hurricane Katrina, Deep Water Horizon)</a:t>
            </a:r>
          </a:p>
          <a:p>
            <a:pPr marL="0" indent="0"/>
            <a:endParaRPr lang="en-US" sz="10666" dirty="0">
              <a:latin typeface="Helvetica" pitchFamily="2" charset="0"/>
            </a:endParaRPr>
          </a:p>
          <a:p>
            <a:pPr marL="0" indent="0"/>
            <a:endParaRPr lang="en-US" sz="10666" dirty="0">
              <a:latin typeface="Helvetica" pitchFamily="2" charset="0"/>
            </a:endParaRPr>
          </a:p>
          <a:p>
            <a:endParaRPr lang="en-US" sz="10666" dirty="0">
              <a:latin typeface="Helvetica" pitchFamily="2" charset="0"/>
            </a:endParaRPr>
          </a:p>
          <a:p>
            <a:endParaRPr lang="en-US" sz="3467" dirty="0"/>
          </a:p>
          <a:p>
            <a:endParaRPr lang="en-US" sz="3467" dirty="0"/>
          </a:p>
          <a:p>
            <a:endParaRPr lang="en-US" sz="3467" dirty="0"/>
          </a:p>
          <a:p>
            <a:endParaRPr lang="en-US" sz="3467" dirty="0"/>
          </a:p>
          <a:p>
            <a:pPr>
              <a:buFont typeface="Arial" panose="020B0604020202020204" pitchFamily="34" charset="0"/>
              <a:buChar char="•"/>
            </a:pPr>
            <a:endParaRPr lang="en-US" sz="6400" dirty="0">
              <a:latin typeface="Helvetica" pitchFamily="2" charset="0"/>
            </a:endParaRPr>
          </a:p>
          <a:p>
            <a:pPr marL="0" indent="0"/>
            <a:endParaRPr lang="en-US" sz="6400" dirty="0">
              <a:latin typeface="Helvetica" pitchFamily="2" charset="0"/>
            </a:endParaRPr>
          </a:p>
          <a:p>
            <a:pPr>
              <a:buFont typeface="Arial" panose="020B0604020202020204" pitchFamily="34" charset="0"/>
              <a:buChar char="•"/>
            </a:pPr>
            <a:endParaRPr lang="en-US" dirty="0">
              <a:latin typeface="Helvetica" pitchFamily="2" charset="0"/>
            </a:endParaRPr>
          </a:p>
          <a:p>
            <a:pPr marL="0" indent="0"/>
            <a:r>
              <a:rPr lang="en-US" dirty="0">
                <a:latin typeface="Helvetica" pitchFamily="2" charset="0"/>
              </a:rPr>
              <a:t> </a:t>
            </a:r>
          </a:p>
          <a:p>
            <a:pPr>
              <a:buFont typeface="Arial" panose="020B0604020202020204" pitchFamily="34" charset="0"/>
              <a:buChar char="•"/>
            </a:pPr>
            <a:endParaRPr lang="en-US" dirty="0"/>
          </a:p>
          <a:p>
            <a:pPr marL="0" indent="0"/>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endParaRPr lang="en-US" dirty="0"/>
          </a:p>
          <a:p>
            <a:pPr>
              <a:buFont typeface="Arial" panose="020B0604020202020204" pitchFamily="34" charset="0"/>
              <a:buChar char="•"/>
            </a:pPr>
            <a:endParaRPr lang="en-US" dirty="0"/>
          </a:p>
          <a:p>
            <a:pPr marL="0" indent="0"/>
            <a:endParaRPr lang="en-US" dirty="0"/>
          </a:p>
        </p:txBody>
      </p:sp>
      <p:pic>
        <p:nvPicPr>
          <p:cNvPr id="4" name="Picture 3">
            <a:extLst>
              <a:ext uri="{FF2B5EF4-FFF2-40B4-BE49-F238E27FC236}">
                <a16:creationId xmlns:a16="http://schemas.microsoft.com/office/drawing/2014/main" id="{5EC70272-EBF1-9843-9006-A97C3552E4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1985" y="1066800"/>
            <a:ext cx="4677600" cy="6094366"/>
          </a:xfrm>
          <a:prstGeom prst="rect">
            <a:avLst/>
          </a:prstGeom>
        </p:spPr>
      </p:pic>
    </p:spTree>
    <p:extLst>
      <p:ext uri="{BB962C8B-B14F-4D97-AF65-F5344CB8AC3E}">
        <p14:creationId xmlns:p14="http://schemas.microsoft.com/office/powerpoint/2010/main" val="1886458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9000" y="5867400"/>
            <a:ext cx="4953000" cy="990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3E3371-D2F6-CE47-B9C1-03159880FF91}"/>
              </a:ext>
            </a:extLst>
          </p:cNvPr>
          <p:cNvSpPr txBox="1"/>
          <p:nvPr/>
        </p:nvSpPr>
        <p:spPr>
          <a:xfrm>
            <a:off x="990659" y="0"/>
            <a:ext cx="6916386" cy="748795"/>
          </a:xfrm>
          <a:prstGeom prst="rect">
            <a:avLst/>
          </a:prstGeom>
          <a:solidFill>
            <a:schemeClr val="bg1">
              <a:lumMod val="85000"/>
            </a:schemeClr>
          </a:solidFill>
        </p:spPr>
        <p:txBody>
          <a:bodyPr wrap="square" rtlCol="0">
            <a:spAutoFit/>
          </a:bodyPr>
          <a:lstStyle/>
          <a:p>
            <a:pPr algn="ctr"/>
            <a:r>
              <a:rPr lang="en-US" sz="2133" b="1" dirty="0">
                <a:latin typeface="Helvetica" pitchFamily="2" charset="0"/>
              </a:rPr>
              <a:t>COVID-19 – ACTUAL &amp; PERCEIVED  HEALTH, SOCIAL &amp; ECONOMIC EFFECTS ON IPV</a:t>
            </a:r>
            <a:endParaRPr lang="en-US" sz="1399" dirty="0">
              <a:latin typeface="Helvetica" pitchFamily="2" charset="0"/>
            </a:endParaRPr>
          </a:p>
        </p:txBody>
      </p:sp>
      <p:sp>
        <p:nvSpPr>
          <p:cNvPr id="5" name="TextBox 4">
            <a:extLst>
              <a:ext uri="{FF2B5EF4-FFF2-40B4-BE49-F238E27FC236}">
                <a16:creationId xmlns:a16="http://schemas.microsoft.com/office/drawing/2014/main" id="{47C136A6-7C45-4E44-A50F-100D1FAD9580}"/>
              </a:ext>
            </a:extLst>
          </p:cNvPr>
          <p:cNvSpPr txBox="1"/>
          <p:nvPr/>
        </p:nvSpPr>
        <p:spPr>
          <a:xfrm>
            <a:off x="195053" y="1081161"/>
            <a:ext cx="3889715" cy="4739631"/>
          </a:xfrm>
          <a:prstGeom prst="rect">
            <a:avLst/>
          </a:prstGeom>
          <a:solidFill>
            <a:schemeClr val="accent1">
              <a:lumMod val="60000"/>
              <a:lumOff val="40000"/>
            </a:schemeClr>
          </a:solidFill>
        </p:spPr>
        <p:txBody>
          <a:bodyPr wrap="square" rtlCol="0">
            <a:spAutoFit/>
          </a:bodyPr>
          <a:lstStyle/>
          <a:p>
            <a:r>
              <a:rPr lang="en-US" sz="1600" b="1" dirty="0">
                <a:latin typeface="Helvetica" pitchFamily="2" charset="0"/>
              </a:rPr>
              <a:t> </a:t>
            </a:r>
            <a:r>
              <a:rPr lang="en-US" sz="2400" b="1" dirty="0">
                <a:latin typeface="Helvetica" pitchFamily="2" charset="0"/>
              </a:rPr>
              <a:t>COVID- risks for IPV </a:t>
            </a:r>
          </a:p>
          <a:p>
            <a:endParaRPr lang="en-US" sz="2400" b="1" dirty="0">
              <a:latin typeface="Helvetica" pitchFamily="2" charset="0"/>
            </a:endParaRPr>
          </a:p>
          <a:p>
            <a:pPr marL="380983" indent="-380983">
              <a:buFont typeface="Wingdings" pitchFamily="2" charset="2"/>
              <a:buChar char="Ø"/>
            </a:pPr>
            <a:r>
              <a:rPr lang="en-US" sz="2000" dirty="0">
                <a:latin typeface="Helvetica" pitchFamily="2" charset="0"/>
              </a:rPr>
              <a:t>Shelter-in-place</a:t>
            </a:r>
          </a:p>
          <a:p>
            <a:pPr marL="380983" indent="-380983">
              <a:buFont typeface="Wingdings" pitchFamily="2" charset="2"/>
              <a:buChar char="Ø"/>
            </a:pPr>
            <a:r>
              <a:rPr lang="en-US" sz="2000" dirty="0">
                <a:latin typeface="Helvetica" pitchFamily="2" charset="0"/>
              </a:rPr>
              <a:t>Social Isolation</a:t>
            </a:r>
          </a:p>
          <a:p>
            <a:pPr marL="380983" indent="-380983">
              <a:buFont typeface="Wingdings" pitchFamily="2" charset="2"/>
              <a:buChar char="Ø"/>
            </a:pPr>
            <a:r>
              <a:rPr lang="en-US" sz="2000" dirty="0">
                <a:latin typeface="Helvetica" pitchFamily="2" charset="0"/>
              </a:rPr>
              <a:t>Economic Distress (Unemployment of Survivor &amp; Partner)</a:t>
            </a:r>
          </a:p>
          <a:p>
            <a:pPr marL="380983" indent="-380983">
              <a:buFont typeface="Wingdings" pitchFamily="2" charset="2"/>
              <a:buChar char="Ø"/>
            </a:pPr>
            <a:r>
              <a:rPr lang="en-US" sz="2000" dirty="0">
                <a:latin typeface="Helvetica" pitchFamily="2" charset="0"/>
              </a:rPr>
              <a:t>Daily Household Stress</a:t>
            </a:r>
          </a:p>
          <a:p>
            <a:pPr marL="380983" indent="-380983">
              <a:buFont typeface="Wingdings" pitchFamily="2" charset="2"/>
              <a:buChar char="Ø"/>
            </a:pPr>
            <a:r>
              <a:rPr lang="en-US" sz="2000" dirty="0">
                <a:latin typeface="Helvetica" pitchFamily="2" charset="0"/>
              </a:rPr>
              <a:t>Parental Stress</a:t>
            </a:r>
          </a:p>
          <a:p>
            <a:pPr marL="380983" indent="-380983">
              <a:buFont typeface="Wingdings" pitchFamily="2" charset="2"/>
              <a:buChar char="Ø"/>
            </a:pPr>
            <a:r>
              <a:rPr lang="en-US" sz="2000" dirty="0">
                <a:latin typeface="Helvetica" pitchFamily="2" charset="0"/>
              </a:rPr>
              <a:t>Substance Misuse</a:t>
            </a:r>
          </a:p>
          <a:p>
            <a:pPr marL="380983" indent="-380983">
              <a:buFont typeface="Wingdings" pitchFamily="2" charset="2"/>
              <a:buChar char="Ø"/>
            </a:pPr>
            <a:r>
              <a:rPr lang="en-US" sz="2000" dirty="0">
                <a:latin typeface="Helvetica" pitchFamily="2" charset="0"/>
              </a:rPr>
              <a:t>Psychological Distress</a:t>
            </a:r>
          </a:p>
          <a:p>
            <a:pPr marL="380983" indent="-380983">
              <a:buFont typeface="Wingdings" pitchFamily="2" charset="2"/>
              <a:buChar char="Ø"/>
            </a:pPr>
            <a:r>
              <a:rPr lang="en-US" sz="2000" dirty="0">
                <a:latin typeface="Helvetica" pitchFamily="2" charset="0"/>
              </a:rPr>
              <a:t>Interruptions in Treatment/</a:t>
            </a:r>
          </a:p>
          <a:p>
            <a:r>
              <a:rPr lang="en-US" sz="2000" dirty="0">
                <a:latin typeface="Helvetica" pitchFamily="2" charset="0"/>
              </a:rPr>
              <a:t>   Medications(Birth Control)</a:t>
            </a:r>
          </a:p>
          <a:p>
            <a:pPr marL="380983" indent="-380983">
              <a:buFont typeface="Wingdings" pitchFamily="2" charset="2"/>
              <a:buChar char="Ø"/>
            </a:pPr>
            <a:r>
              <a:rPr lang="en-US" sz="2000" dirty="0">
                <a:latin typeface="Helvetica" pitchFamily="2" charset="0"/>
              </a:rPr>
              <a:t>Spike in Gun Sales</a:t>
            </a:r>
          </a:p>
          <a:p>
            <a:pPr marL="285738" indent="-285738">
              <a:buFont typeface="Arial" panose="020B0604020202020204" pitchFamily="34" charset="0"/>
              <a:buChar char="•"/>
            </a:pPr>
            <a:endParaRPr lang="en-US" sz="1399" dirty="0">
              <a:latin typeface="Helvetica" pitchFamily="2" charset="0"/>
            </a:endParaRPr>
          </a:p>
        </p:txBody>
      </p:sp>
      <p:sp>
        <p:nvSpPr>
          <p:cNvPr id="8" name="TextBox 7">
            <a:extLst>
              <a:ext uri="{FF2B5EF4-FFF2-40B4-BE49-F238E27FC236}">
                <a16:creationId xmlns:a16="http://schemas.microsoft.com/office/drawing/2014/main" id="{97A45C15-374C-8F4B-9E75-160E1FC2FDC0}"/>
              </a:ext>
            </a:extLst>
          </p:cNvPr>
          <p:cNvSpPr txBox="1"/>
          <p:nvPr/>
        </p:nvSpPr>
        <p:spPr>
          <a:xfrm>
            <a:off x="4724400" y="1828800"/>
            <a:ext cx="4562023" cy="4801314"/>
          </a:xfrm>
          <a:prstGeom prst="rect">
            <a:avLst/>
          </a:prstGeom>
          <a:solidFill>
            <a:schemeClr val="bg1">
              <a:lumMod val="85000"/>
            </a:schemeClr>
          </a:solidFill>
        </p:spPr>
        <p:txBody>
          <a:bodyPr wrap="square" rtlCol="0">
            <a:spAutoFit/>
          </a:bodyPr>
          <a:lstStyle/>
          <a:p>
            <a:r>
              <a:rPr lang="en-US" b="1" dirty="0">
                <a:latin typeface="Helvetica" pitchFamily="2" charset="0"/>
              </a:rPr>
              <a:t>IPV SERVICE THREATS</a:t>
            </a:r>
          </a:p>
          <a:p>
            <a:pPr marL="285738" indent="-285738">
              <a:buFont typeface="Arial" panose="020B0604020202020204" pitchFamily="34" charset="0"/>
              <a:buChar char="•"/>
            </a:pPr>
            <a:r>
              <a:rPr lang="en-US" dirty="0">
                <a:latin typeface="Helvetica" pitchFamily="2" charset="0"/>
              </a:rPr>
              <a:t>Increased Demand for IPV services &amp; Decreased Capacity</a:t>
            </a:r>
          </a:p>
          <a:p>
            <a:pPr marL="285738" indent="-285738">
              <a:buFont typeface="Arial" panose="020B0604020202020204" pitchFamily="34" charset="0"/>
              <a:buChar char="•"/>
            </a:pPr>
            <a:r>
              <a:rPr lang="en-US" dirty="0">
                <a:latin typeface="Helvetica" pitchFamily="2" charset="0"/>
              </a:rPr>
              <a:t>Threat of Burnout of DV staff</a:t>
            </a:r>
          </a:p>
          <a:p>
            <a:pPr marL="285738" indent="-285738">
              <a:buFont typeface="Arial" panose="020B0604020202020204" pitchFamily="34" charset="0"/>
              <a:buChar char="•"/>
            </a:pPr>
            <a:r>
              <a:rPr lang="en-US" dirty="0">
                <a:latin typeface="Helvetica" pitchFamily="2" charset="0"/>
              </a:rPr>
              <a:t>Delayed Emergency Response Decreased Court Capacity</a:t>
            </a:r>
          </a:p>
          <a:p>
            <a:pPr marL="285738" indent="-285738">
              <a:buFont typeface="Arial" panose="020B0604020202020204" pitchFamily="34" charset="0"/>
              <a:buChar char="•"/>
            </a:pPr>
            <a:r>
              <a:rPr lang="en-US" dirty="0">
                <a:latin typeface="Helvetica" pitchFamily="2" charset="0"/>
              </a:rPr>
              <a:t>Decline in funding for IPV services</a:t>
            </a:r>
          </a:p>
          <a:p>
            <a:pPr marL="285738" indent="-285738">
              <a:buFont typeface="Arial" panose="020B0604020202020204" pitchFamily="34" charset="0"/>
              <a:buChar char="•"/>
            </a:pPr>
            <a:r>
              <a:rPr lang="en-US" dirty="0">
                <a:latin typeface="Helvetica" pitchFamily="2" charset="0"/>
              </a:rPr>
              <a:t>Decrease capacity for surveillance</a:t>
            </a:r>
          </a:p>
          <a:p>
            <a:pPr marL="285738" indent="-285738">
              <a:buFont typeface="Arial" panose="020B0604020202020204" pitchFamily="34" charset="0"/>
              <a:buChar char="•"/>
            </a:pPr>
            <a:r>
              <a:rPr lang="en-US" dirty="0">
                <a:latin typeface="Helvetica" pitchFamily="2" charset="0"/>
              </a:rPr>
              <a:t>Lack of access to safe havens-churches, libraries, schools</a:t>
            </a:r>
            <a:endParaRPr lang="en-US" b="1" dirty="0">
              <a:latin typeface="Helvetica" pitchFamily="2" charset="0"/>
            </a:endParaRPr>
          </a:p>
          <a:p>
            <a:r>
              <a:rPr lang="en-US" b="1" dirty="0">
                <a:latin typeface="Helvetica" pitchFamily="2" charset="0"/>
              </a:rPr>
              <a:t>IPV SERVICE OPPORTUNITIES</a:t>
            </a:r>
          </a:p>
          <a:p>
            <a:pPr marL="228590" indent="-228590">
              <a:buFont typeface="Arial" panose="020B0604020202020204" pitchFamily="34" charset="0"/>
              <a:buChar char="•"/>
            </a:pPr>
            <a:r>
              <a:rPr lang="en-US" dirty="0">
                <a:latin typeface="Helvetica" pitchFamily="2" charset="0"/>
              </a:rPr>
              <a:t>Building online telehealth capacity of IPV services Mainstream IPV service spots – pharmacies/grocery stores</a:t>
            </a:r>
          </a:p>
          <a:p>
            <a:pPr marL="285738" indent="-285738">
              <a:buFont typeface="Arial" panose="020B0604020202020204" pitchFamily="34" charset="0"/>
              <a:buChar char="•"/>
            </a:pPr>
            <a:r>
              <a:rPr lang="en-US" dirty="0">
                <a:latin typeface="Helvetica" pitchFamily="2" charset="0"/>
              </a:rPr>
              <a:t>Enhanced Community Social Capital “We’re in this together”</a:t>
            </a:r>
          </a:p>
          <a:p>
            <a:pPr marL="285738" indent="-285738">
              <a:buFont typeface="Arial" panose="020B0604020202020204" pitchFamily="34" charset="0"/>
              <a:buChar char="•"/>
            </a:pPr>
            <a:r>
              <a:rPr lang="en-US" dirty="0">
                <a:latin typeface="Helvetica" pitchFamily="2" charset="0"/>
              </a:rPr>
              <a:t>Mobilizing online Social Network</a:t>
            </a:r>
          </a:p>
        </p:txBody>
      </p:sp>
      <p:sp>
        <p:nvSpPr>
          <p:cNvPr id="10" name="TextBox 9">
            <a:extLst>
              <a:ext uri="{FF2B5EF4-FFF2-40B4-BE49-F238E27FC236}">
                <a16:creationId xmlns:a16="http://schemas.microsoft.com/office/drawing/2014/main" id="{8B6E283F-E144-4F45-BA75-8754A0CD320C}"/>
              </a:ext>
            </a:extLst>
          </p:cNvPr>
          <p:cNvSpPr txBox="1"/>
          <p:nvPr/>
        </p:nvSpPr>
        <p:spPr>
          <a:xfrm>
            <a:off x="10058400" y="1447800"/>
            <a:ext cx="2020374" cy="4626779"/>
          </a:xfrm>
          <a:prstGeom prst="rect">
            <a:avLst/>
          </a:prstGeom>
          <a:solidFill>
            <a:srgbClr val="0070C0"/>
          </a:solidFill>
        </p:spPr>
        <p:txBody>
          <a:bodyPr wrap="square" rtlCol="0">
            <a:spAutoFit/>
          </a:bodyPr>
          <a:lstStyle/>
          <a:p>
            <a:pPr algn="ctr"/>
            <a:r>
              <a:rPr lang="en-US" sz="2133" b="1" dirty="0">
                <a:solidFill>
                  <a:schemeClr val="bg1"/>
                </a:solidFill>
                <a:latin typeface="Helvetica" pitchFamily="2" charset="0"/>
              </a:rPr>
              <a:t>IPV OUTCOMES</a:t>
            </a:r>
          </a:p>
          <a:p>
            <a:pPr marL="285738" indent="-285738">
              <a:buFont typeface="Arial" panose="020B0604020202020204" pitchFamily="34" charset="0"/>
              <a:buChar char="•"/>
            </a:pPr>
            <a:r>
              <a:rPr lang="en-US" dirty="0">
                <a:solidFill>
                  <a:schemeClr val="bg1"/>
                </a:solidFill>
                <a:latin typeface="Helvetica" pitchFamily="2" charset="0"/>
              </a:rPr>
              <a:t>Frequency/ severity of IPV</a:t>
            </a:r>
          </a:p>
          <a:p>
            <a:pPr marL="285738" indent="-285738">
              <a:buFont typeface="Arial" panose="020B0604020202020204" pitchFamily="34" charset="0"/>
              <a:buChar char="•"/>
            </a:pPr>
            <a:r>
              <a:rPr lang="en-US" dirty="0">
                <a:solidFill>
                  <a:schemeClr val="bg1"/>
                </a:solidFill>
                <a:latin typeface="Helvetica" pitchFamily="2" charset="0"/>
              </a:rPr>
              <a:t># of people experiencing IPV who are able to access IPV services</a:t>
            </a:r>
          </a:p>
          <a:p>
            <a:pPr marL="285738" indent="-285738">
              <a:buFont typeface="Arial" panose="020B0604020202020204" pitchFamily="34" charset="0"/>
              <a:buChar char="•"/>
            </a:pPr>
            <a:r>
              <a:rPr lang="en-US" dirty="0">
                <a:solidFill>
                  <a:schemeClr val="bg1"/>
                </a:solidFill>
                <a:latin typeface="Helvetica" pitchFamily="2" charset="0"/>
              </a:rPr>
              <a:t> Equity in access to IPV services by race, gender, sexual orientation and class</a:t>
            </a:r>
            <a:endParaRPr lang="en-US" dirty="0">
              <a:latin typeface="Helvetica" pitchFamily="2" charset="0"/>
            </a:endParaRPr>
          </a:p>
        </p:txBody>
      </p:sp>
      <p:cxnSp>
        <p:nvCxnSpPr>
          <p:cNvPr id="3" name="Straight Arrow Connector 2">
            <a:extLst>
              <a:ext uri="{FF2B5EF4-FFF2-40B4-BE49-F238E27FC236}">
                <a16:creationId xmlns:a16="http://schemas.microsoft.com/office/drawing/2014/main" id="{18B2AA12-B72A-AE4C-BA5E-B006BD07ED90}"/>
              </a:ext>
            </a:extLst>
          </p:cNvPr>
          <p:cNvCxnSpPr>
            <a:cxnSpLocks/>
          </p:cNvCxnSpPr>
          <p:nvPr/>
        </p:nvCxnSpPr>
        <p:spPr>
          <a:xfrm>
            <a:off x="4121943" y="1090126"/>
            <a:ext cx="5926956" cy="541967"/>
          </a:xfrm>
          <a:prstGeom prst="straightConnector1">
            <a:avLst/>
          </a:prstGeom>
          <a:ln w="317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A8552D8-9BCD-CC40-845F-A47967F47945}"/>
              </a:ext>
            </a:extLst>
          </p:cNvPr>
          <p:cNvCxnSpPr>
            <a:cxnSpLocks/>
          </p:cNvCxnSpPr>
          <p:nvPr/>
        </p:nvCxnSpPr>
        <p:spPr>
          <a:xfrm>
            <a:off x="6553200" y="748795"/>
            <a:ext cx="0" cy="925332"/>
          </a:xfrm>
          <a:prstGeom prst="straightConnector1">
            <a:avLst/>
          </a:prstGeom>
          <a:ln w="317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69641F-38AE-A344-951C-01A086FE4944}"/>
              </a:ext>
            </a:extLst>
          </p:cNvPr>
          <p:cNvCxnSpPr>
            <a:cxnSpLocks/>
          </p:cNvCxnSpPr>
          <p:nvPr/>
        </p:nvCxnSpPr>
        <p:spPr>
          <a:xfrm>
            <a:off x="2819400" y="643977"/>
            <a:ext cx="0" cy="556109"/>
          </a:xfrm>
          <a:prstGeom prst="straightConnector1">
            <a:avLst/>
          </a:prstGeom>
          <a:ln w="31750">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Left-Right Arrow 1">
            <a:extLst>
              <a:ext uri="{FF2B5EF4-FFF2-40B4-BE49-F238E27FC236}">
                <a16:creationId xmlns:a16="http://schemas.microsoft.com/office/drawing/2014/main" id="{904B1D62-83E3-174E-820A-E5BD211ECF4C}"/>
              </a:ext>
            </a:extLst>
          </p:cNvPr>
          <p:cNvSpPr/>
          <p:nvPr/>
        </p:nvSpPr>
        <p:spPr>
          <a:xfrm>
            <a:off x="4049600" y="4265966"/>
            <a:ext cx="674800" cy="2298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Left-Right Arrow 15">
            <a:extLst>
              <a:ext uri="{FF2B5EF4-FFF2-40B4-BE49-F238E27FC236}">
                <a16:creationId xmlns:a16="http://schemas.microsoft.com/office/drawing/2014/main" id="{EB7DCE6D-F932-B849-82A2-B0B507657135}"/>
              </a:ext>
            </a:extLst>
          </p:cNvPr>
          <p:cNvSpPr/>
          <p:nvPr/>
        </p:nvSpPr>
        <p:spPr>
          <a:xfrm>
            <a:off x="9252630" y="4265966"/>
            <a:ext cx="806102" cy="19840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275059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AB8C3-D2AB-B04A-9727-2D79543B0CE3}"/>
              </a:ext>
            </a:extLst>
          </p:cNvPr>
          <p:cNvSpPr txBox="1"/>
          <p:nvPr/>
        </p:nvSpPr>
        <p:spPr>
          <a:xfrm>
            <a:off x="3228405" y="1155263"/>
            <a:ext cx="5777868" cy="5196780"/>
          </a:xfrm>
          <a:prstGeom prst="diamond">
            <a:avLst/>
          </a:prstGeom>
          <a:solidFill>
            <a:schemeClr val="accent1"/>
          </a:solidFill>
          <a:ln>
            <a:solidFill>
              <a:schemeClr val="tx1"/>
            </a:solidFill>
          </a:ln>
        </p:spPr>
        <p:txBody>
          <a:bodyPr wrap="square" rtlCol="0">
            <a:spAutoFit/>
          </a:bodyPr>
          <a:lstStyle/>
          <a:p>
            <a:endParaRPr lang="en-US" dirty="0"/>
          </a:p>
          <a:p>
            <a:pPr algn="ctr"/>
            <a:r>
              <a:rPr lang="en-US" sz="3200" dirty="0">
                <a:solidFill>
                  <a:schemeClr val="bg1"/>
                </a:solidFill>
              </a:rPr>
              <a:t>COVID-19 &amp; </a:t>
            </a:r>
          </a:p>
          <a:p>
            <a:pPr algn="ctr"/>
            <a:r>
              <a:rPr lang="en-US" sz="3200" dirty="0">
                <a:solidFill>
                  <a:schemeClr val="bg1"/>
                </a:solidFill>
              </a:rPr>
              <a:t>Intimate Partner Violence</a:t>
            </a:r>
          </a:p>
          <a:p>
            <a:endParaRPr lang="en-US" dirty="0"/>
          </a:p>
        </p:txBody>
      </p:sp>
      <p:sp>
        <p:nvSpPr>
          <p:cNvPr id="3" name="TextBox 2">
            <a:extLst>
              <a:ext uri="{FF2B5EF4-FFF2-40B4-BE49-F238E27FC236}">
                <a16:creationId xmlns:a16="http://schemas.microsoft.com/office/drawing/2014/main" id="{FD19682E-F070-554C-AE5C-B53D4423F2FA}"/>
              </a:ext>
            </a:extLst>
          </p:cNvPr>
          <p:cNvSpPr txBox="1"/>
          <p:nvPr/>
        </p:nvSpPr>
        <p:spPr>
          <a:xfrm>
            <a:off x="4589386" y="6247417"/>
            <a:ext cx="2933700" cy="523220"/>
          </a:xfrm>
          <a:prstGeom prst="rect">
            <a:avLst/>
          </a:prstGeom>
          <a:noFill/>
        </p:spPr>
        <p:txBody>
          <a:bodyPr wrap="square" rtlCol="0">
            <a:spAutoFit/>
          </a:bodyPr>
          <a:lstStyle/>
          <a:p>
            <a:pPr algn="ctr"/>
            <a:r>
              <a:rPr lang="en-US" sz="2800" dirty="0">
                <a:solidFill>
                  <a:schemeClr val="tx2"/>
                </a:solidFill>
              </a:rPr>
              <a:t>Income inequality</a:t>
            </a:r>
          </a:p>
        </p:txBody>
      </p:sp>
      <p:sp>
        <p:nvSpPr>
          <p:cNvPr id="4" name="TextBox 3">
            <a:extLst>
              <a:ext uri="{FF2B5EF4-FFF2-40B4-BE49-F238E27FC236}">
                <a16:creationId xmlns:a16="http://schemas.microsoft.com/office/drawing/2014/main" id="{DA42CCBF-ED6E-4946-9D5D-11C62973685A}"/>
              </a:ext>
            </a:extLst>
          </p:cNvPr>
          <p:cNvSpPr txBox="1"/>
          <p:nvPr/>
        </p:nvSpPr>
        <p:spPr>
          <a:xfrm>
            <a:off x="5393050" y="797287"/>
            <a:ext cx="2607949" cy="523220"/>
          </a:xfrm>
          <a:prstGeom prst="rect">
            <a:avLst/>
          </a:prstGeom>
          <a:noFill/>
          <a:ln>
            <a:noFill/>
          </a:ln>
        </p:spPr>
        <p:txBody>
          <a:bodyPr wrap="square" rtlCol="0">
            <a:spAutoFit/>
          </a:bodyPr>
          <a:lstStyle/>
          <a:p>
            <a:r>
              <a:rPr lang="en-US" sz="2800" dirty="0">
                <a:solidFill>
                  <a:schemeClr val="tx2"/>
                </a:solidFill>
              </a:rPr>
              <a:t>Racism</a:t>
            </a:r>
            <a:endParaRPr lang="en-US" sz="2400" dirty="0">
              <a:solidFill>
                <a:schemeClr val="tx2"/>
              </a:solidFill>
            </a:endParaRPr>
          </a:p>
        </p:txBody>
      </p:sp>
      <p:sp>
        <p:nvSpPr>
          <p:cNvPr id="5" name="TextBox 4">
            <a:extLst>
              <a:ext uri="{FF2B5EF4-FFF2-40B4-BE49-F238E27FC236}">
                <a16:creationId xmlns:a16="http://schemas.microsoft.com/office/drawing/2014/main" id="{8BF23BAC-ABF5-9F46-B743-4578CFEC1645}"/>
              </a:ext>
            </a:extLst>
          </p:cNvPr>
          <p:cNvSpPr txBox="1"/>
          <p:nvPr/>
        </p:nvSpPr>
        <p:spPr>
          <a:xfrm>
            <a:off x="9067800" y="3439180"/>
            <a:ext cx="2971800" cy="523220"/>
          </a:xfrm>
          <a:prstGeom prst="rect">
            <a:avLst/>
          </a:prstGeom>
          <a:noFill/>
        </p:spPr>
        <p:txBody>
          <a:bodyPr wrap="square" rtlCol="0">
            <a:spAutoFit/>
          </a:bodyPr>
          <a:lstStyle/>
          <a:p>
            <a:pPr algn="ctr"/>
            <a:r>
              <a:rPr lang="en-US" sz="2800" dirty="0">
                <a:solidFill>
                  <a:schemeClr val="tx2"/>
                </a:solidFill>
              </a:rPr>
              <a:t>Mass incarceration</a:t>
            </a:r>
          </a:p>
        </p:txBody>
      </p:sp>
      <p:sp>
        <p:nvSpPr>
          <p:cNvPr id="6" name="TextBox 5">
            <a:extLst>
              <a:ext uri="{FF2B5EF4-FFF2-40B4-BE49-F238E27FC236}">
                <a16:creationId xmlns:a16="http://schemas.microsoft.com/office/drawing/2014/main" id="{CFDB21F1-66A9-354D-ADD5-EE87CE0A1731}"/>
              </a:ext>
            </a:extLst>
          </p:cNvPr>
          <p:cNvSpPr txBox="1"/>
          <p:nvPr/>
        </p:nvSpPr>
        <p:spPr>
          <a:xfrm>
            <a:off x="0" y="3276600"/>
            <a:ext cx="3208782" cy="954107"/>
          </a:xfrm>
          <a:prstGeom prst="rect">
            <a:avLst/>
          </a:prstGeom>
          <a:noFill/>
        </p:spPr>
        <p:txBody>
          <a:bodyPr wrap="square" rtlCol="0">
            <a:spAutoFit/>
          </a:bodyPr>
          <a:lstStyle/>
          <a:p>
            <a:pPr algn="ctr">
              <a:lnSpc>
                <a:spcPts val="3360"/>
              </a:lnSpc>
            </a:pPr>
            <a:r>
              <a:rPr lang="en-US" sz="2800" dirty="0">
                <a:solidFill>
                  <a:schemeClr val="tx2"/>
                </a:solidFill>
              </a:rPr>
              <a:t>Lack of access to universal healthcare</a:t>
            </a:r>
          </a:p>
        </p:txBody>
      </p:sp>
      <p:cxnSp>
        <p:nvCxnSpPr>
          <p:cNvPr id="10" name="Straight Arrow Connector 9">
            <a:extLst>
              <a:ext uri="{FF2B5EF4-FFF2-40B4-BE49-F238E27FC236}">
                <a16:creationId xmlns:a16="http://schemas.microsoft.com/office/drawing/2014/main" id="{2BE3B4CF-9C81-3B41-A4AE-C2D8C5FCCAAF}"/>
              </a:ext>
            </a:extLst>
          </p:cNvPr>
          <p:cNvCxnSpPr>
            <a:cxnSpLocks/>
          </p:cNvCxnSpPr>
          <p:nvPr/>
        </p:nvCxnSpPr>
        <p:spPr>
          <a:xfrm flipV="1">
            <a:off x="3252884" y="1344566"/>
            <a:ext cx="2419254" cy="2286007"/>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FD178AC-2972-E746-A39D-BB85170EC4FA}"/>
              </a:ext>
            </a:extLst>
          </p:cNvPr>
          <p:cNvCxnSpPr>
            <a:cxnSpLocks/>
          </p:cNvCxnSpPr>
          <p:nvPr/>
        </p:nvCxnSpPr>
        <p:spPr>
          <a:xfrm>
            <a:off x="3252884" y="3962400"/>
            <a:ext cx="2452592" cy="2190571"/>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8272CCC-892F-DE4B-9B5A-CA66EEA4F9C6}"/>
              </a:ext>
            </a:extLst>
          </p:cNvPr>
          <p:cNvCxnSpPr>
            <a:cxnSpLocks/>
          </p:cNvCxnSpPr>
          <p:nvPr/>
        </p:nvCxnSpPr>
        <p:spPr>
          <a:xfrm>
            <a:off x="6519863" y="1173168"/>
            <a:ext cx="2607949" cy="2182274"/>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E6BBEBC-797F-7445-BDB3-E57D4935F4CE}"/>
              </a:ext>
            </a:extLst>
          </p:cNvPr>
          <p:cNvCxnSpPr>
            <a:cxnSpLocks/>
          </p:cNvCxnSpPr>
          <p:nvPr/>
        </p:nvCxnSpPr>
        <p:spPr>
          <a:xfrm flipV="1">
            <a:off x="6491101" y="3873753"/>
            <a:ext cx="2691955" cy="246090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97A16DED-3F0D-924F-A872-C652A957989C}"/>
              </a:ext>
            </a:extLst>
          </p:cNvPr>
          <p:cNvSpPr txBox="1"/>
          <p:nvPr/>
        </p:nvSpPr>
        <p:spPr>
          <a:xfrm>
            <a:off x="38100" y="4272677"/>
            <a:ext cx="3902964" cy="2585323"/>
          </a:xfrm>
          <a:prstGeom prst="rect">
            <a:avLst/>
          </a:prstGeom>
          <a:noFill/>
        </p:spPr>
        <p:txBody>
          <a:bodyPr wrap="square" rtlCol="0">
            <a:spAutoFit/>
          </a:bodyPr>
          <a:lstStyle/>
          <a:p>
            <a:r>
              <a:rPr lang="en-US" dirty="0" err="1">
                <a:latin typeface="Helvetica" pitchFamily="2" charset="0"/>
              </a:rPr>
              <a:t>Syndemic</a:t>
            </a:r>
            <a:r>
              <a:rPr lang="en-US" dirty="0">
                <a:latin typeface="Helvetica" pitchFamily="2" charset="0"/>
              </a:rPr>
              <a:t> = </a:t>
            </a:r>
            <a:r>
              <a:rPr lang="en-US" i="1" dirty="0">
                <a:latin typeface="Helvetica" pitchFamily="2" charset="0"/>
              </a:rPr>
              <a:t>When 2 or more epidemics/pandemics synergistically interact with each other and are reinforced by harmful social conditions that contribute to the formation, clustering, and spread of epidemics and excessive burden of disease in minority communities</a:t>
            </a:r>
            <a:r>
              <a:rPr lang="en-US" dirty="0">
                <a:latin typeface="Helvetica" pitchFamily="2" charset="0"/>
              </a:rPr>
              <a:t> (Singer, 1996)</a:t>
            </a:r>
          </a:p>
        </p:txBody>
      </p:sp>
      <p:sp>
        <p:nvSpPr>
          <p:cNvPr id="16" name="TextBox 15">
            <a:extLst>
              <a:ext uri="{FF2B5EF4-FFF2-40B4-BE49-F238E27FC236}">
                <a16:creationId xmlns:a16="http://schemas.microsoft.com/office/drawing/2014/main" id="{8E595312-DDB1-474D-83A1-DB775D38ECE5}"/>
              </a:ext>
            </a:extLst>
          </p:cNvPr>
          <p:cNvSpPr txBox="1"/>
          <p:nvPr/>
        </p:nvSpPr>
        <p:spPr>
          <a:xfrm>
            <a:off x="304800" y="-1"/>
            <a:ext cx="9372600" cy="1077218"/>
          </a:xfrm>
          <a:prstGeom prst="rect">
            <a:avLst/>
          </a:prstGeom>
          <a:noFill/>
        </p:spPr>
        <p:txBody>
          <a:bodyPr wrap="square" rtlCol="0">
            <a:spAutoFit/>
          </a:bodyPr>
          <a:lstStyle/>
          <a:p>
            <a:r>
              <a:rPr lang="en-US" sz="3200" dirty="0">
                <a:solidFill>
                  <a:schemeClr val="bg1"/>
                </a:solidFill>
                <a:latin typeface="Helvetica" pitchFamily="2" charset="0"/>
              </a:rPr>
              <a:t>Applying </a:t>
            </a:r>
            <a:r>
              <a:rPr lang="en-US" sz="3200" dirty="0" err="1">
                <a:solidFill>
                  <a:schemeClr val="bg1"/>
                </a:solidFill>
                <a:latin typeface="Helvetica" pitchFamily="2" charset="0"/>
              </a:rPr>
              <a:t>syndemic</a:t>
            </a:r>
            <a:r>
              <a:rPr lang="en-US" sz="3200" dirty="0">
                <a:solidFill>
                  <a:schemeClr val="bg1"/>
                </a:solidFill>
                <a:latin typeface="Helvetica" pitchFamily="2" charset="0"/>
              </a:rPr>
              <a:t> framework to understand and tackle co-</a:t>
            </a:r>
            <a:r>
              <a:rPr lang="en-US" sz="3200" dirty="0" err="1">
                <a:solidFill>
                  <a:schemeClr val="bg1"/>
                </a:solidFill>
                <a:latin typeface="Helvetica" pitchFamily="2" charset="0"/>
              </a:rPr>
              <a:t>occuring</a:t>
            </a:r>
            <a:r>
              <a:rPr lang="en-US" sz="3200" dirty="0">
                <a:solidFill>
                  <a:schemeClr val="bg1"/>
                </a:solidFill>
                <a:latin typeface="Helvetica" pitchFamily="2" charset="0"/>
              </a:rPr>
              <a:t> COVID and IPV pandemics</a:t>
            </a:r>
            <a:endParaRPr lang="en-US" sz="3200" dirty="0"/>
          </a:p>
        </p:txBody>
      </p:sp>
    </p:spTree>
    <p:extLst>
      <p:ext uri="{BB962C8B-B14F-4D97-AF65-F5344CB8AC3E}">
        <p14:creationId xmlns:p14="http://schemas.microsoft.com/office/powerpoint/2010/main" val="402942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3F5436F-2295-8947-846A-57A6CD84FADA}"/>
              </a:ext>
            </a:extLst>
          </p:cNvPr>
          <p:cNvGrpSpPr/>
          <p:nvPr/>
        </p:nvGrpSpPr>
        <p:grpSpPr>
          <a:xfrm>
            <a:off x="0" y="-76200"/>
            <a:ext cx="12214222" cy="6172200"/>
            <a:chOff x="0" y="-76200"/>
            <a:chExt cx="12214222" cy="6172200"/>
          </a:xfrm>
        </p:grpSpPr>
        <p:sp>
          <p:nvSpPr>
            <p:cNvPr id="15" name="Rectangle 14">
              <a:extLst>
                <a:ext uri="{FF2B5EF4-FFF2-40B4-BE49-F238E27FC236}">
                  <a16:creationId xmlns:a16="http://schemas.microsoft.com/office/drawing/2014/main" id="{975FEF8E-6423-124E-B60F-D905EB86F06D}"/>
                </a:ext>
              </a:extLst>
            </p:cNvPr>
            <p:cNvSpPr/>
            <p:nvPr/>
          </p:nvSpPr>
          <p:spPr>
            <a:xfrm>
              <a:off x="0" y="-76200"/>
              <a:ext cx="12214222" cy="1107996"/>
            </a:xfrm>
            <a:prstGeom prst="rect">
              <a:avLst/>
            </a:prstGeom>
            <a:solidFill>
              <a:schemeClr val="accent4"/>
            </a:solidFill>
            <a:ln>
              <a:solidFill>
                <a:schemeClr val="accent4">
                  <a:lumMod val="40000"/>
                  <a:lumOff val="60000"/>
                </a:schemeClr>
              </a:solidFill>
            </a:ln>
          </p:spPr>
          <p:txBody>
            <a:bodyPr wrap="square" lIns="121920" tIns="60960" rIns="121920" bIns="6096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2" charset="0"/>
                </a:rPr>
                <a:t>RACISM  INCOME INEQUALITY   MASS INCARCERATION </a:t>
              </a:r>
            </a:p>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2" charset="0"/>
                </a:rPr>
                <a:t>LACK OF UNIVERSAL HEALTH CARE</a:t>
              </a:r>
            </a:p>
          </p:txBody>
        </p:sp>
        <p:pic>
          <p:nvPicPr>
            <p:cNvPr id="16" name="Picture 15">
              <a:extLst>
                <a:ext uri="{FF2B5EF4-FFF2-40B4-BE49-F238E27FC236}">
                  <a16:creationId xmlns:a16="http://schemas.microsoft.com/office/drawing/2014/main" id="{070AE4F3-1AD7-D34C-99E0-23B14D7187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0" y="2590800"/>
              <a:ext cx="3505200" cy="3505200"/>
            </a:xfrm>
            <a:prstGeom prst="rect">
              <a:avLst/>
            </a:prstGeom>
          </p:spPr>
        </p:pic>
        <p:sp>
          <p:nvSpPr>
            <p:cNvPr id="17" name="Down Arrow 16">
              <a:extLst>
                <a:ext uri="{FF2B5EF4-FFF2-40B4-BE49-F238E27FC236}">
                  <a16:creationId xmlns:a16="http://schemas.microsoft.com/office/drawing/2014/main" id="{367D1BF4-3FFA-B84D-B752-AE3F6821CE92}"/>
                </a:ext>
              </a:extLst>
            </p:cNvPr>
            <p:cNvSpPr/>
            <p:nvPr/>
          </p:nvSpPr>
          <p:spPr>
            <a:xfrm>
              <a:off x="3124199" y="1286424"/>
              <a:ext cx="5715001" cy="1380576"/>
            </a:xfrm>
            <a:prstGeom prst="downArrow">
              <a:avLst>
                <a:gd name="adj1" fmla="val 50000"/>
                <a:gd name="adj2" fmla="val 54381"/>
              </a:avLst>
            </a:prstGeom>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19" name="Picture 18">
              <a:extLst>
                <a:ext uri="{FF2B5EF4-FFF2-40B4-BE49-F238E27FC236}">
                  <a16:creationId xmlns:a16="http://schemas.microsoft.com/office/drawing/2014/main" id="{F148D356-D6DC-FA42-BD2C-38365DFB0D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800" y="2819400"/>
              <a:ext cx="2965448" cy="2965448"/>
            </a:xfrm>
            <a:prstGeom prst="rect">
              <a:avLst/>
            </a:prstGeom>
          </p:spPr>
        </p:pic>
      </p:grpSp>
      <p:sp>
        <p:nvSpPr>
          <p:cNvPr id="20" name="TextBox 19">
            <a:extLst>
              <a:ext uri="{FF2B5EF4-FFF2-40B4-BE49-F238E27FC236}">
                <a16:creationId xmlns:a16="http://schemas.microsoft.com/office/drawing/2014/main" id="{4C669E5D-7B92-F64B-BB77-2F25865A9E1C}"/>
              </a:ext>
            </a:extLst>
          </p:cNvPr>
          <p:cNvSpPr txBox="1"/>
          <p:nvPr/>
        </p:nvSpPr>
        <p:spPr>
          <a:xfrm>
            <a:off x="0" y="1687354"/>
            <a:ext cx="3172020" cy="5170646"/>
          </a:xfrm>
          <a:prstGeom prst="rect">
            <a:avLst/>
          </a:prstGeom>
          <a:noFill/>
        </p:spPr>
        <p:txBody>
          <a:bodyPr wrap="square" rtlCol="0">
            <a:spAutoFit/>
          </a:bodyPr>
          <a:lstStyle/>
          <a:p>
            <a:pPr marL="380983" indent="-380983">
              <a:buFont typeface="Arial" panose="020B0604020202020204" pitchFamily="34" charset="0"/>
              <a:buChar char="•"/>
            </a:pPr>
            <a:r>
              <a:rPr lang="en-US" sz="2200" dirty="0">
                <a:latin typeface="Helvetica" pitchFamily="2" charset="0"/>
              </a:rPr>
              <a:t>Access to PPE</a:t>
            </a:r>
          </a:p>
          <a:p>
            <a:pPr marL="380983" indent="-380983">
              <a:buFont typeface="Arial" panose="020B0604020202020204" pitchFamily="34" charset="0"/>
              <a:buChar char="•"/>
            </a:pPr>
            <a:r>
              <a:rPr lang="en-US" sz="2200" dirty="0">
                <a:latin typeface="Helvetica" pitchFamily="2" charset="0"/>
              </a:rPr>
              <a:t>Social Distancing</a:t>
            </a:r>
          </a:p>
          <a:p>
            <a:pPr marL="380983" indent="-380983">
              <a:buFont typeface="Arial" panose="020B0604020202020204" pitchFamily="34" charset="0"/>
              <a:buChar char="•"/>
            </a:pPr>
            <a:r>
              <a:rPr lang="en-US" sz="2200" dirty="0">
                <a:latin typeface="Helvetica" pitchFamily="2" charset="0"/>
              </a:rPr>
              <a:t>Access to COVID Testing</a:t>
            </a:r>
          </a:p>
          <a:p>
            <a:pPr marL="380983" indent="-380983">
              <a:buFont typeface="Arial" panose="020B0604020202020204" pitchFamily="34" charset="0"/>
              <a:buChar char="•"/>
            </a:pPr>
            <a:r>
              <a:rPr lang="en-US" sz="2200" dirty="0">
                <a:latin typeface="Helvetica" pitchFamily="2" charset="0"/>
              </a:rPr>
              <a:t>% of Essential Workers</a:t>
            </a:r>
          </a:p>
          <a:p>
            <a:pPr marL="380983" indent="-380983">
              <a:buFont typeface="Arial" panose="020B0604020202020204" pitchFamily="34" charset="0"/>
              <a:buChar char="•"/>
            </a:pPr>
            <a:r>
              <a:rPr lang="en-US" sz="2200" dirty="0">
                <a:latin typeface="Helvetica" pitchFamily="2" charset="0"/>
              </a:rPr>
              <a:t> Access to Health Care &amp;Telehealth</a:t>
            </a:r>
          </a:p>
          <a:p>
            <a:pPr marL="380983" indent="-380983">
              <a:buFont typeface="Arial" panose="020B0604020202020204" pitchFamily="34" charset="0"/>
              <a:buChar char="•"/>
            </a:pPr>
            <a:r>
              <a:rPr lang="en-US" sz="2200" dirty="0">
                <a:latin typeface="Helvetica" pitchFamily="2" charset="0"/>
              </a:rPr>
              <a:t>% of people with</a:t>
            </a:r>
          </a:p>
          <a:p>
            <a:r>
              <a:rPr lang="en-US" sz="2200" dirty="0">
                <a:latin typeface="Helvetica" pitchFamily="2" charset="0"/>
              </a:rPr>
              <a:t>     underlying </a:t>
            </a:r>
          </a:p>
          <a:p>
            <a:r>
              <a:rPr lang="en-US" sz="2200" dirty="0">
                <a:latin typeface="Helvetica" pitchFamily="2" charset="0"/>
              </a:rPr>
              <a:t>     conditions</a:t>
            </a:r>
          </a:p>
          <a:p>
            <a:pPr marL="380983" indent="-380983">
              <a:buFont typeface="Arial" panose="020B0604020202020204" pitchFamily="34" charset="0"/>
              <a:buChar char="•"/>
            </a:pPr>
            <a:r>
              <a:rPr lang="en-US" sz="2200" dirty="0">
                <a:latin typeface="Helvetica" pitchFamily="2" charset="0"/>
              </a:rPr>
              <a:t># of COVID cases</a:t>
            </a:r>
          </a:p>
          <a:p>
            <a:pPr marL="380983" indent="-380983">
              <a:buFont typeface="Arial" panose="020B0604020202020204" pitchFamily="34" charset="0"/>
              <a:buChar char="•"/>
            </a:pPr>
            <a:r>
              <a:rPr lang="en-US" sz="2200" dirty="0">
                <a:latin typeface="Helvetica" pitchFamily="2" charset="0"/>
              </a:rPr>
              <a:t># of COVID hospitalizations</a:t>
            </a:r>
          </a:p>
          <a:p>
            <a:pPr marL="380983" indent="-380983">
              <a:buFont typeface="Arial" panose="020B0604020202020204" pitchFamily="34" charset="0"/>
              <a:buChar char="•"/>
            </a:pPr>
            <a:r>
              <a:rPr lang="en-US" sz="2200" dirty="0">
                <a:latin typeface="Helvetica" pitchFamily="2" charset="0"/>
              </a:rPr>
              <a:t># of COVID Deaths</a:t>
            </a:r>
          </a:p>
        </p:txBody>
      </p:sp>
      <p:sp>
        <p:nvSpPr>
          <p:cNvPr id="22" name="TextBox 21">
            <a:extLst>
              <a:ext uri="{FF2B5EF4-FFF2-40B4-BE49-F238E27FC236}">
                <a16:creationId xmlns:a16="http://schemas.microsoft.com/office/drawing/2014/main" id="{CD708D09-983C-8F44-99AB-7FEC9411FA8C}"/>
              </a:ext>
            </a:extLst>
          </p:cNvPr>
          <p:cNvSpPr txBox="1"/>
          <p:nvPr/>
        </p:nvSpPr>
        <p:spPr>
          <a:xfrm>
            <a:off x="8950327" y="1678662"/>
            <a:ext cx="3317873" cy="4493538"/>
          </a:xfrm>
          <a:prstGeom prst="rect">
            <a:avLst/>
          </a:prstGeom>
          <a:noFill/>
        </p:spPr>
        <p:txBody>
          <a:bodyPr wrap="square" rtlCol="0">
            <a:spAutoFit/>
          </a:bodyPr>
          <a:lstStyle/>
          <a:p>
            <a:pPr marL="380983" indent="-380983">
              <a:buFont typeface="Arial" panose="020B0604020202020204" pitchFamily="34" charset="0"/>
              <a:buChar char="•"/>
            </a:pPr>
            <a:r>
              <a:rPr lang="en-US" sz="2200" dirty="0">
                <a:latin typeface="Helvetica" pitchFamily="2" charset="0"/>
              </a:rPr>
              <a:t>Access to Health/Telehealth Care</a:t>
            </a:r>
          </a:p>
          <a:p>
            <a:pPr marL="380983" indent="-380983">
              <a:buFont typeface="Arial" panose="020B0604020202020204" pitchFamily="34" charset="0"/>
              <a:buChar char="•"/>
            </a:pPr>
            <a:r>
              <a:rPr lang="en-US" sz="2200" dirty="0">
                <a:latin typeface="Helvetica" pitchFamily="2" charset="0"/>
              </a:rPr>
              <a:t>Black &amp; </a:t>
            </a:r>
            <a:r>
              <a:rPr lang="en-US" sz="2200" dirty="0" err="1">
                <a:latin typeface="Helvetica" pitchFamily="2" charset="0"/>
              </a:rPr>
              <a:t>Latinx</a:t>
            </a:r>
            <a:r>
              <a:rPr lang="en-US" sz="2200" dirty="0">
                <a:latin typeface="Helvetica" pitchFamily="2" charset="0"/>
              </a:rPr>
              <a:t> women less likely to call police, access IPV services and courts</a:t>
            </a:r>
          </a:p>
          <a:p>
            <a:pPr marL="380983" indent="-380983">
              <a:buFont typeface="Arial" panose="020B0604020202020204" pitchFamily="34" charset="0"/>
              <a:buChar char="•"/>
            </a:pPr>
            <a:r>
              <a:rPr lang="en-US" sz="2200" dirty="0">
                <a:latin typeface="Helvetica" pitchFamily="2" charset="0"/>
              </a:rPr>
              <a:t>Black &amp; Latinx women less likely to call 911</a:t>
            </a:r>
          </a:p>
          <a:p>
            <a:pPr marL="380983" indent="-380983">
              <a:buFont typeface="Arial" panose="020B0604020202020204" pitchFamily="34" charset="0"/>
              <a:buChar char="•"/>
            </a:pPr>
            <a:r>
              <a:rPr lang="en-US" sz="2200" dirty="0">
                <a:latin typeface="Helvetica" pitchFamily="2" charset="0"/>
              </a:rPr>
              <a:t>Rates of DV homicide much higher among</a:t>
            </a:r>
          </a:p>
          <a:p>
            <a:r>
              <a:rPr lang="en-US" sz="2200" dirty="0">
                <a:latin typeface="Helvetica" pitchFamily="2" charset="0"/>
              </a:rPr>
              <a:t>      Black, </a:t>
            </a:r>
            <a:r>
              <a:rPr lang="en-US" sz="2200" dirty="0" err="1">
                <a:latin typeface="Helvetica" pitchFamily="2" charset="0"/>
              </a:rPr>
              <a:t>Latinx</a:t>
            </a:r>
            <a:r>
              <a:rPr lang="en-US" sz="2200" dirty="0">
                <a:latin typeface="Helvetica" pitchFamily="2" charset="0"/>
              </a:rPr>
              <a:t>, &amp;  </a:t>
            </a:r>
          </a:p>
          <a:p>
            <a:r>
              <a:rPr lang="en-US" sz="2200" dirty="0">
                <a:latin typeface="Helvetica" pitchFamily="2" charset="0"/>
              </a:rPr>
              <a:t>      Native women</a:t>
            </a:r>
          </a:p>
        </p:txBody>
      </p:sp>
      <p:sp>
        <p:nvSpPr>
          <p:cNvPr id="23" name="TextBox 22">
            <a:extLst>
              <a:ext uri="{FF2B5EF4-FFF2-40B4-BE49-F238E27FC236}">
                <a16:creationId xmlns:a16="http://schemas.microsoft.com/office/drawing/2014/main" id="{1DFF5334-BA51-F24F-AF10-E8645A9A1E05}"/>
              </a:ext>
            </a:extLst>
          </p:cNvPr>
          <p:cNvSpPr txBox="1"/>
          <p:nvPr/>
        </p:nvSpPr>
        <p:spPr>
          <a:xfrm>
            <a:off x="1475318" y="-1940849"/>
            <a:ext cx="9448800" cy="1077218"/>
          </a:xfrm>
          <a:prstGeom prst="rect">
            <a:avLst/>
          </a:prstGeom>
          <a:noFill/>
        </p:spPr>
        <p:txBody>
          <a:bodyPr wrap="square" rtlCol="0">
            <a:spAutoFit/>
          </a:bodyPr>
          <a:lstStyle/>
          <a:p>
            <a:r>
              <a:rPr lang="en-US" sz="3200" dirty="0">
                <a:solidFill>
                  <a:schemeClr val="bg1"/>
                </a:solidFill>
                <a:latin typeface="Helvetica" pitchFamily="2" charset="0"/>
              </a:rPr>
              <a:t>The Structural Drivers of COVID-19 and IPV </a:t>
            </a:r>
            <a:r>
              <a:rPr lang="en-US" sz="3200" dirty="0" err="1">
                <a:solidFill>
                  <a:schemeClr val="bg1"/>
                </a:solidFill>
                <a:latin typeface="Helvetica" pitchFamily="2" charset="0"/>
              </a:rPr>
              <a:t>Syndemic</a:t>
            </a:r>
            <a:endParaRPr lang="en-US" sz="3200" dirty="0">
              <a:solidFill>
                <a:schemeClr val="bg1"/>
              </a:solidFill>
              <a:latin typeface="Helvetica" pitchFamily="2" charset="0"/>
            </a:endParaRPr>
          </a:p>
        </p:txBody>
      </p:sp>
      <p:sp>
        <p:nvSpPr>
          <p:cNvPr id="2" name="Rectangle 1"/>
          <p:cNvSpPr/>
          <p:nvPr/>
        </p:nvSpPr>
        <p:spPr>
          <a:xfrm>
            <a:off x="28762" y="1214735"/>
            <a:ext cx="3810959" cy="461665"/>
          </a:xfrm>
          <a:prstGeom prst="rect">
            <a:avLst/>
          </a:prstGeom>
        </p:spPr>
        <p:txBody>
          <a:bodyPr wrap="none">
            <a:spAutoFit/>
          </a:bodyPr>
          <a:lstStyle/>
          <a:p>
            <a:r>
              <a:rPr lang="en-US" sz="2400" b="1" dirty="0">
                <a:latin typeface="Helvetica" pitchFamily="2" charset="0"/>
              </a:rPr>
              <a:t>COVID Racial Disparities</a:t>
            </a:r>
            <a:endParaRPr lang="en-US" sz="2400" dirty="0">
              <a:latin typeface="Helvetica" pitchFamily="2" charset="0"/>
            </a:endParaRPr>
          </a:p>
        </p:txBody>
      </p:sp>
      <p:sp>
        <p:nvSpPr>
          <p:cNvPr id="3" name="Rectangle 2"/>
          <p:cNvSpPr/>
          <p:nvPr/>
        </p:nvSpPr>
        <p:spPr>
          <a:xfrm>
            <a:off x="9614086" y="1138535"/>
            <a:ext cx="2425514" cy="461665"/>
          </a:xfrm>
          <a:prstGeom prst="rect">
            <a:avLst/>
          </a:prstGeom>
        </p:spPr>
        <p:txBody>
          <a:bodyPr wrap="none">
            <a:spAutoFit/>
          </a:bodyPr>
          <a:lstStyle/>
          <a:p>
            <a:r>
              <a:rPr lang="en-US" sz="2400" b="1" dirty="0">
                <a:latin typeface="Helvetica" pitchFamily="2" charset="0"/>
              </a:rPr>
              <a:t>IPV  Disparities</a:t>
            </a:r>
          </a:p>
        </p:txBody>
      </p:sp>
    </p:spTree>
    <p:extLst>
      <p:ext uri="{BB962C8B-B14F-4D97-AF65-F5344CB8AC3E}">
        <p14:creationId xmlns:p14="http://schemas.microsoft.com/office/powerpoint/2010/main" val="349216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39000" y="5867400"/>
            <a:ext cx="4953000" cy="990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FADA0D9-70DA-CC4A-A334-B50D497B7737}"/>
              </a:ext>
            </a:extLst>
          </p:cNvPr>
          <p:cNvPicPr>
            <a:picLocks noChangeAspect="1"/>
          </p:cNvPicPr>
          <p:nvPr/>
        </p:nvPicPr>
        <p:blipFill>
          <a:blip r:embed="rId3"/>
          <a:stretch>
            <a:fillRect/>
          </a:stretch>
        </p:blipFill>
        <p:spPr>
          <a:xfrm>
            <a:off x="-84912" y="1081566"/>
            <a:ext cx="6807198" cy="4978400"/>
          </a:xfrm>
          <a:prstGeom prst="rect">
            <a:avLst/>
          </a:prstGeom>
        </p:spPr>
      </p:pic>
      <p:pic>
        <p:nvPicPr>
          <p:cNvPr id="3" name="Picture 2">
            <a:extLst>
              <a:ext uri="{FF2B5EF4-FFF2-40B4-BE49-F238E27FC236}">
                <a16:creationId xmlns:a16="http://schemas.microsoft.com/office/drawing/2014/main" id="{7FBB3F16-8322-9E48-8306-3B31DD349BC0}"/>
              </a:ext>
            </a:extLst>
          </p:cNvPr>
          <p:cNvPicPr>
            <a:picLocks noChangeAspect="1"/>
          </p:cNvPicPr>
          <p:nvPr/>
        </p:nvPicPr>
        <p:blipFill>
          <a:blip r:embed="rId4"/>
          <a:stretch>
            <a:fillRect/>
          </a:stretch>
        </p:blipFill>
        <p:spPr>
          <a:xfrm>
            <a:off x="6705600" y="990600"/>
            <a:ext cx="4953000" cy="5572124"/>
          </a:xfrm>
          <a:prstGeom prst="rect">
            <a:avLst/>
          </a:prstGeom>
        </p:spPr>
      </p:pic>
      <p:sp>
        <p:nvSpPr>
          <p:cNvPr id="4" name="TextBox 3">
            <a:extLst>
              <a:ext uri="{FF2B5EF4-FFF2-40B4-BE49-F238E27FC236}">
                <a16:creationId xmlns:a16="http://schemas.microsoft.com/office/drawing/2014/main" id="{0348D3D7-5944-9C4E-930E-DC0FBDF4EA9E}"/>
              </a:ext>
            </a:extLst>
          </p:cNvPr>
          <p:cNvSpPr txBox="1"/>
          <p:nvPr/>
        </p:nvSpPr>
        <p:spPr>
          <a:xfrm>
            <a:off x="0" y="29289"/>
            <a:ext cx="8610600" cy="954107"/>
          </a:xfrm>
          <a:prstGeom prst="rect">
            <a:avLst/>
          </a:prstGeom>
          <a:noFill/>
        </p:spPr>
        <p:txBody>
          <a:bodyPr wrap="square" rtlCol="0">
            <a:spAutoFit/>
          </a:bodyPr>
          <a:lstStyle/>
          <a:p>
            <a:r>
              <a:rPr lang="en-US" sz="2800" dirty="0">
                <a:solidFill>
                  <a:schemeClr val="bg1"/>
                </a:solidFill>
                <a:latin typeface="Helvetica" pitchFamily="2" charset="0"/>
              </a:rPr>
              <a:t>A Neighborhood Look at COVID &amp; IPV </a:t>
            </a:r>
            <a:r>
              <a:rPr lang="en-US" sz="2800" dirty="0" err="1">
                <a:solidFill>
                  <a:schemeClr val="bg1"/>
                </a:solidFill>
                <a:latin typeface="Helvetica" pitchFamily="2" charset="0"/>
              </a:rPr>
              <a:t>syndemic</a:t>
            </a:r>
            <a:r>
              <a:rPr lang="en-US" sz="2800" dirty="0">
                <a:solidFill>
                  <a:schemeClr val="bg1"/>
                </a:solidFill>
                <a:latin typeface="Helvetica" pitchFamily="2" charset="0"/>
              </a:rPr>
              <a:t> in NYC: It’s about zip code, not genetic code</a:t>
            </a:r>
          </a:p>
        </p:txBody>
      </p:sp>
      <p:sp>
        <p:nvSpPr>
          <p:cNvPr id="5" name="TextBox 4">
            <a:extLst>
              <a:ext uri="{FF2B5EF4-FFF2-40B4-BE49-F238E27FC236}">
                <a16:creationId xmlns:a16="http://schemas.microsoft.com/office/drawing/2014/main" id="{B4B0CA81-5D42-DD4F-91EE-BBF226C27C87}"/>
              </a:ext>
            </a:extLst>
          </p:cNvPr>
          <p:cNvSpPr txBox="1"/>
          <p:nvPr/>
        </p:nvSpPr>
        <p:spPr>
          <a:xfrm>
            <a:off x="281354" y="6027003"/>
            <a:ext cx="4267200" cy="830997"/>
          </a:xfrm>
          <a:prstGeom prst="rect">
            <a:avLst/>
          </a:prstGeom>
          <a:noFill/>
        </p:spPr>
        <p:txBody>
          <a:bodyPr wrap="square" rtlCol="0">
            <a:spAutoFit/>
          </a:bodyPr>
          <a:lstStyle/>
          <a:p>
            <a:r>
              <a:rPr lang="en-US" sz="2400" dirty="0">
                <a:latin typeface="Helvetica" pitchFamily="2" charset="0"/>
              </a:rPr>
              <a:t>Total # of COVID-19 cases by zip code in NYC</a:t>
            </a:r>
          </a:p>
        </p:txBody>
      </p:sp>
      <p:sp>
        <p:nvSpPr>
          <p:cNvPr id="6" name="TextBox 5">
            <a:extLst>
              <a:ext uri="{FF2B5EF4-FFF2-40B4-BE49-F238E27FC236}">
                <a16:creationId xmlns:a16="http://schemas.microsoft.com/office/drawing/2014/main" id="{501FBFBD-020E-544B-87B9-3A70600C4979}"/>
              </a:ext>
            </a:extLst>
          </p:cNvPr>
          <p:cNvSpPr txBox="1"/>
          <p:nvPr/>
        </p:nvSpPr>
        <p:spPr>
          <a:xfrm>
            <a:off x="5410200" y="6027003"/>
            <a:ext cx="6638111" cy="830997"/>
          </a:xfrm>
          <a:prstGeom prst="rect">
            <a:avLst/>
          </a:prstGeom>
          <a:noFill/>
        </p:spPr>
        <p:txBody>
          <a:bodyPr wrap="square" rtlCol="0">
            <a:spAutoFit/>
          </a:bodyPr>
          <a:lstStyle/>
          <a:p>
            <a:r>
              <a:rPr lang="en-US" sz="2400" dirty="0"/>
              <a:t>% of Families with children eligible for shelter due to domestic violence by community district in NYC</a:t>
            </a:r>
          </a:p>
        </p:txBody>
      </p:sp>
    </p:spTree>
    <p:extLst>
      <p:ext uri="{BB962C8B-B14F-4D97-AF65-F5344CB8AC3E}">
        <p14:creationId xmlns:p14="http://schemas.microsoft.com/office/powerpoint/2010/main" val="2116501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7B95-4475-9240-B418-588E192447E6}"/>
              </a:ext>
            </a:extLst>
          </p:cNvPr>
          <p:cNvSpPr>
            <a:spLocks noGrp="1"/>
          </p:cNvSpPr>
          <p:nvPr>
            <p:ph type="title"/>
          </p:nvPr>
        </p:nvSpPr>
        <p:spPr>
          <a:xfrm>
            <a:off x="0" y="228600"/>
            <a:ext cx="9067799" cy="932329"/>
          </a:xfrm>
        </p:spPr>
        <p:txBody>
          <a:bodyPr>
            <a:noAutofit/>
          </a:bodyPr>
          <a:lstStyle/>
          <a:p>
            <a:pPr algn="l"/>
            <a:r>
              <a:rPr lang="en-US" sz="2800" dirty="0">
                <a:solidFill>
                  <a:schemeClr val="bg1"/>
                </a:solidFill>
                <a:latin typeface="Helvetica" pitchFamily="2" charset="0"/>
              </a:rPr>
              <a:t>Next steps in tackling COVID-19/IPV SYNDEMIC</a:t>
            </a:r>
            <a:br>
              <a:rPr lang="en-US" sz="3200" dirty="0">
                <a:solidFill>
                  <a:schemeClr val="bg1"/>
                </a:solidFill>
                <a:latin typeface="Helvetica" pitchFamily="2" charset="0"/>
              </a:rPr>
            </a:br>
            <a:endParaRPr lang="en-US" sz="3200" dirty="0">
              <a:solidFill>
                <a:schemeClr val="bg1"/>
              </a:solidFill>
              <a:latin typeface="Helvetica" pitchFamily="2" charset="0"/>
            </a:endParaRPr>
          </a:p>
        </p:txBody>
      </p:sp>
      <p:sp>
        <p:nvSpPr>
          <p:cNvPr id="3" name="Content Placeholder 2">
            <a:extLst>
              <a:ext uri="{FF2B5EF4-FFF2-40B4-BE49-F238E27FC236}">
                <a16:creationId xmlns:a16="http://schemas.microsoft.com/office/drawing/2014/main" id="{A3F6969A-56D1-2140-A686-ADA2E2F2A140}"/>
              </a:ext>
            </a:extLst>
          </p:cNvPr>
          <p:cNvSpPr>
            <a:spLocks noGrp="1"/>
          </p:cNvSpPr>
          <p:nvPr>
            <p:ph idx="1"/>
          </p:nvPr>
        </p:nvSpPr>
        <p:spPr>
          <a:xfrm>
            <a:off x="0" y="838200"/>
            <a:ext cx="7772400" cy="6584577"/>
          </a:xfrm>
        </p:spPr>
        <p:txBody>
          <a:bodyPr>
            <a:normAutofit fontScale="25000" lnSpcReduction="20000"/>
          </a:bodyPr>
          <a:lstStyle/>
          <a:p>
            <a:endParaRPr lang="en-US" dirty="0"/>
          </a:p>
          <a:p>
            <a:pPr marL="342900" indent="-342900">
              <a:buAutoNum type="arabicPeriod"/>
            </a:pPr>
            <a:r>
              <a:rPr lang="en-US" sz="9600" dirty="0">
                <a:latin typeface="Helvetica" pitchFamily="2" charset="0"/>
              </a:rPr>
              <a:t>Conduct  routine surveillance and mapping of real time IPV reports  along with COVID-19 cases, hospitalizations, &amp; deaths to identify geographic clusters burdened by both IPV and COVID-19</a:t>
            </a:r>
          </a:p>
          <a:p>
            <a:pPr marL="342900" indent="-342900">
              <a:buAutoNum type="arabicPeriod"/>
            </a:pPr>
            <a:r>
              <a:rPr lang="en-US" sz="9600" dirty="0">
                <a:latin typeface="Helvetica" pitchFamily="2" charset="0"/>
              </a:rPr>
              <a:t>Increase public awareness on increased risks of IPV during quarantine and how to safely access support  through social media/ traditional media campaigns</a:t>
            </a:r>
          </a:p>
          <a:p>
            <a:pPr marL="342900" indent="-342900">
              <a:buAutoNum type="arabicPeriod"/>
            </a:pPr>
            <a:r>
              <a:rPr lang="en-US" sz="9600" dirty="0">
                <a:latin typeface="Helvetica" pitchFamily="2" charset="0"/>
              </a:rPr>
              <a:t>Conduct innovative outreach to engage individuals at risk and link them to IPV services – use trusted sources and safe technology platforms to meet  individuals at risk where they are at.</a:t>
            </a:r>
          </a:p>
          <a:p>
            <a:pPr marL="406400" indent="-406400"/>
            <a:r>
              <a:rPr lang="en-US" sz="9600" dirty="0">
                <a:latin typeface="Helvetica" pitchFamily="2" charset="0"/>
              </a:rPr>
              <a:t>4. Provide training on IPV Screening Brief Intervention and Referral to Treatment  (SBIRT) service models to staff in units, clinics and community screening dedicated to the COVID-19  and contact tracing </a:t>
            </a:r>
          </a:p>
          <a:p>
            <a:pPr marL="0" indent="0"/>
            <a:r>
              <a:rPr lang="en-US" sz="9600" dirty="0">
                <a:latin typeface="Helvetica" pitchFamily="2" charset="0"/>
              </a:rPr>
              <a:t> </a:t>
            </a:r>
            <a:r>
              <a:rPr lang="en-US" sz="9600" b="1" dirty="0">
                <a:latin typeface="Helvetica" pitchFamily="2" charset="0"/>
              </a:rPr>
              <a:t>URGENT NEED TO IDENTIFY INDIVIDUALS SHELTERED AT HOME AT RISK OF IPV IN HIGH BURDEN COMMUNITI</a:t>
            </a:r>
            <a:r>
              <a:rPr lang="en-US" sz="9600" dirty="0">
                <a:latin typeface="Helvetica" pitchFamily="2" charset="0"/>
              </a:rPr>
              <a:t>ES</a:t>
            </a:r>
          </a:p>
          <a:p>
            <a:pPr marL="0" indent="0"/>
            <a:endParaRPr lang="en-US" sz="9600" dirty="0">
              <a:latin typeface="Helvetica" pitchFamily="2" charset="0"/>
            </a:endParaRPr>
          </a:p>
          <a:p>
            <a:pPr marL="342900" indent="-342900">
              <a:buAutoNum type="arabicPeriod"/>
            </a:pPr>
            <a:endParaRPr lang="en-US" sz="9600" dirty="0">
              <a:latin typeface="Helvetica" pitchFamily="2" charset="0"/>
            </a:endParaRPr>
          </a:p>
        </p:txBody>
      </p:sp>
      <p:pic>
        <p:nvPicPr>
          <p:cNvPr id="4" name="Picture 3">
            <a:extLst>
              <a:ext uri="{FF2B5EF4-FFF2-40B4-BE49-F238E27FC236}">
                <a16:creationId xmlns:a16="http://schemas.microsoft.com/office/drawing/2014/main" id="{8D789F6D-07DC-574C-86B7-24AA8A8FFC21}"/>
              </a:ext>
            </a:extLst>
          </p:cNvPr>
          <p:cNvPicPr>
            <a:picLocks noChangeAspect="1"/>
          </p:cNvPicPr>
          <p:nvPr/>
        </p:nvPicPr>
        <p:blipFill>
          <a:blip r:embed="rId3"/>
          <a:stretch>
            <a:fillRect/>
          </a:stretch>
        </p:blipFill>
        <p:spPr>
          <a:xfrm>
            <a:off x="7772400" y="1414928"/>
            <a:ext cx="4419600" cy="3842871"/>
          </a:xfrm>
          <a:prstGeom prst="rect">
            <a:avLst/>
          </a:prstGeom>
        </p:spPr>
      </p:pic>
    </p:spTree>
    <p:extLst>
      <p:ext uri="{BB962C8B-B14F-4D97-AF65-F5344CB8AC3E}">
        <p14:creationId xmlns:p14="http://schemas.microsoft.com/office/powerpoint/2010/main" val="395312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40444"/>
            <a:ext cx="10160000" cy="1320800"/>
          </a:xfrm>
        </p:spPr>
        <p:txBody>
          <a:bodyPr>
            <a:noAutofit/>
          </a:bodyPr>
          <a:lstStyle/>
          <a:p>
            <a:pPr algn="l"/>
            <a:r>
              <a:rPr lang="en-US" sz="3200" dirty="0">
                <a:solidFill>
                  <a:srgbClr val="FFFFFF"/>
                </a:solidFill>
                <a:latin typeface="Helvetica" pitchFamily="2" charset="0"/>
              </a:rPr>
              <a:t>Origins of wings computerized IPV prevention SBIRT tool</a:t>
            </a:r>
          </a:p>
        </p:txBody>
      </p:sp>
      <p:sp>
        <p:nvSpPr>
          <p:cNvPr id="6" name="Content Placeholder 5"/>
          <p:cNvSpPr>
            <a:spLocks noGrp="1"/>
          </p:cNvSpPr>
          <p:nvPr>
            <p:ph sz="half" idx="2"/>
          </p:nvPr>
        </p:nvSpPr>
        <p:spPr>
          <a:xfrm>
            <a:off x="0" y="838199"/>
            <a:ext cx="5867400" cy="6695019"/>
          </a:xfrm>
          <a:noFill/>
          <a:ln>
            <a:noFill/>
          </a:ln>
          <a:effectLst/>
        </p:spPr>
        <p:style>
          <a:lnRef idx="1">
            <a:schemeClr val="accent2"/>
          </a:lnRef>
          <a:fillRef idx="2">
            <a:schemeClr val="accent2"/>
          </a:fillRef>
          <a:effectRef idx="1">
            <a:schemeClr val="accent2"/>
          </a:effectRef>
          <a:fontRef idx="minor">
            <a:schemeClr val="dk1"/>
          </a:fontRef>
        </p:style>
        <p:txBody>
          <a:bodyPr>
            <a:normAutofit/>
          </a:bodyPr>
          <a:lstStyle/>
          <a:p>
            <a:pPr indent="0"/>
            <a:endParaRPr lang="en-US" dirty="0">
              <a:solidFill>
                <a:schemeClr val="tx2">
                  <a:lumMod val="75000"/>
                </a:schemeClr>
              </a:solidFill>
            </a:endParaRPr>
          </a:p>
          <a:p>
            <a:pPr indent="0"/>
            <a:endParaRPr lang="en-US" dirty="0">
              <a:solidFill>
                <a:schemeClr val="tx2">
                  <a:lumMod val="75000"/>
                </a:schemeClr>
              </a:solidFill>
            </a:endParaRPr>
          </a:p>
          <a:p>
            <a:pPr indent="0"/>
            <a:endParaRPr lang="en-US" dirty="0">
              <a:solidFill>
                <a:schemeClr val="tx2">
                  <a:lumMod val="75000"/>
                </a:schemeClr>
              </a:solidFill>
            </a:endParaRPr>
          </a:p>
          <a:p>
            <a:pPr indent="0"/>
            <a:r>
              <a:rPr lang="en-US" sz="2800" dirty="0">
                <a:solidFill>
                  <a:schemeClr val="tx2">
                    <a:lumMod val="75000"/>
                  </a:schemeClr>
                </a:solidFill>
                <a:latin typeface="Helvetica" pitchFamily="2" charset="0"/>
              </a:rPr>
              <a:t>Only 6% of women who use drugs who need IPV services are receiving it (Gilbert et al., 2015)</a:t>
            </a:r>
          </a:p>
          <a:p>
            <a:pPr indent="0"/>
            <a:r>
              <a:rPr lang="en-US" sz="2800" b="1" dirty="0">
                <a:solidFill>
                  <a:schemeClr val="tx2">
                    <a:lumMod val="75000"/>
                  </a:schemeClr>
                </a:solidFill>
                <a:latin typeface="Helvetica" pitchFamily="2" charset="0"/>
              </a:rPr>
              <a:t>Challenge:  </a:t>
            </a:r>
            <a:r>
              <a:rPr lang="en-US" sz="2800" dirty="0">
                <a:solidFill>
                  <a:schemeClr val="tx2">
                    <a:lumMod val="75000"/>
                  </a:schemeClr>
                </a:solidFill>
                <a:latin typeface="Helvetica" pitchFamily="2" charset="0"/>
              </a:rPr>
              <a:t>How do we find the 90% or more of  women who use drugs (WUD) who are experiencing IPV or dating violence and link them to violence prevention services?</a:t>
            </a:r>
          </a:p>
          <a:p>
            <a:pPr indent="0"/>
            <a:endParaRPr lang="en-US" dirty="0">
              <a:solidFill>
                <a:schemeClr val="tx2">
                  <a:lumMod val="75000"/>
                </a:schemeClr>
              </a:solidFill>
            </a:endParaRPr>
          </a:p>
          <a:p>
            <a:pPr indent="0"/>
            <a:endParaRPr lang="en-US" dirty="0">
              <a:solidFill>
                <a:schemeClr val="tx2">
                  <a:lumMod val="75000"/>
                </a:schemeClr>
              </a:solidFill>
            </a:endParaRPr>
          </a:p>
          <a:p>
            <a:pPr indent="0"/>
            <a:endParaRPr lang="en-US" dirty="0">
              <a:solidFill>
                <a:schemeClr val="tx2">
                  <a:lumMod val="75000"/>
                </a:schemeClr>
              </a:solidFill>
            </a:endParaRPr>
          </a:p>
          <a:p>
            <a:pPr indent="0"/>
            <a:endParaRPr lang="en-US" dirty="0">
              <a:solidFill>
                <a:schemeClr val="tx2">
                  <a:lumMod val="75000"/>
                </a:schemeClr>
              </a:solidFill>
            </a:endParaRPr>
          </a:p>
          <a:p>
            <a:pPr marL="0" indent="0"/>
            <a:endParaRPr lang="en-US" dirty="0">
              <a:solidFill>
                <a:schemeClr val="tx2">
                  <a:lumMod val="75000"/>
                </a:schemeClr>
              </a:solidFill>
            </a:endParaRPr>
          </a:p>
          <a:p>
            <a:pPr marL="0" indent="0"/>
            <a:endParaRPr lang="en-US" dirty="0">
              <a:solidFill>
                <a:schemeClr val="tx2">
                  <a:lumMod val="75000"/>
                </a:schemeClr>
              </a:solidFill>
            </a:endParaRPr>
          </a:p>
        </p:txBody>
      </p:sp>
      <p:sp>
        <p:nvSpPr>
          <p:cNvPr id="7" name="Text Placeholder 6"/>
          <p:cNvSpPr>
            <a:spLocks noGrp="1"/>
          </p:cNvSpPr>
          <p:nvPr>
            <p:ph type="body" sz="quarter" idx="3"/>
          </p:nvPr>
        </p:nvSpPr>
        <p:spPr>
          <a:xfrm>
            <a:off x="5867400" y="838199"/>
            <a:ext cx="6324600" cy="863601"/>
          </a:xfrm>
          <a:noFill/>
          <a:ln>
            <a:noFill/>
          </a:ln>
        </p:spPr>
        <p:style>
          <a:lnRef idx="2">
            <a:schemeClr val="dk1"/>
          </a:lnRef>
          <a:fillRef idx="1">
            <a:schemeClr val="lt1"/>
          </a:fillRef>
          <a:effectRef idx="0">
            <a:schemeClr val="dk1"/>
          </a:effectRef>
          <a:fontRef idx="minor">
            <a:schemeClr val="dk1"/>
          </a:fontRef>
        </p:style>
        <p:txBody>
          <a:bodyPr>
            <a:normAutofit fontScale="85000" lnSpcReduction="10000"/>
          </a:bodyPr>
          <a:lstStyle/>
          <a:p>
            <a:r>
              <a:rPr lang="en-US" sz="2667" dirty="0">
                <a:solidFill>
                  <a:srgbClr val="800000"/>
                </a:solidFill>
                <a:latin typeface="Helvetica" pitchFamily="2" charset="0"/>
              </a:rPr>
              <a:t>Where to find  women who need IPV services and substance abuse treatment?</a:t>
            </a:r>
          </a:p>
        </p:txBody>
      </p:sp>
      <p:graphicFrame>
        <p:nvGraphicFramePr>
          <p:cNvPr id="11" name="Content Placeholder 10"/>
          <p:cNvGraphicFramePr>
            <a:graphicFrameLocks noGrp="1"/>
          </p:cNvGraphicFramePr>
          <p:nvPr>
            <p:ph sz="quarter" idx="4"/>
            <p:extLst>
              <p:ext uri="{D42A27DB-BD31-4B8C-83A1-F6EECF244321}">
                <p14:modId xmlns:p14="http://schemas.microsoft.com/office/powerpoint/2010/main" val="883655965"/>
              </p:ext>
            </p:extLst>
          </p:nvPr>
        </p:nvGraphicFramePr>
        <p:xfrm>
          <a:off x="5994400" y="1121834"/>
          <a:ext cx="6197600" cy="5431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a:stretch>
            <a:fillRect/>
          </a:stretch>
        </p:blipFill>
        <p:spPr>
          <a:xfrm>
            <a:off x="457201" y="1017494"/>
            <a:ext cx="5079999" cy="1151467"/>
          </a:xfrm>
          <a:prstGeom prst="rect">
            <a:avLst/>
          </a:prstGeom>
        </p:spPr>
      </p:pic>
    </p:spTree>
    <p:extLst>
      <p:ext uri="{BB962C8B-B14F-4D97-AF65-F5344CB8AC3E}">
        <p14:creationId xmlns:p14="http://schemas.microsoft.com/office/powerpoint/2010/main" val="100279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10134600" cy="914399"/>
          </a:xfrm>
        </p:spPr>
        <p:txBody>
          <a:bodyPr>
            <a:noAutofit/>
          </a:bodyPr>
          <a:lstStyle/>
          <a:p>
            <a:pPr algn="l"/>
            <a:r>
              <a:rPr lang="en-US" sz="3600" dirty="0">
                <a:solidFill>
                  <a:schemeClr val="bg1"/>
                </a:solidFill>
                <a:latin typeface="Helvetica" pitchFamily="2" charset="0"/>
              </a:rPr>
              <a:t>WINGS: An  Evidence-based</a:t>
            </a:r>
            <a:br>
              <a:rPr lang="en-US" sz="3600" dirty="0">
                <a:solidFill>
                  <a:schemeClr val="bg1"/>
                </a:solidFill>
                <a:latin typeface="Helvetica" pitchFamily="2" charset="0"/>
              </a:rPr>
            </a:br>
            <a:r>
              <a:rPr lang="en-US" sz="3600" dirty="0">
                <a:solidFill>
                  <a:schemeClr val="bg1"/>
                </a:solidFill>
                <a:latin typeface="Helvetica" pitchFamily="2" charset="0"/>
              </a:rPr>
              <a:t>SBIRT Model to address IPV</a:t>
            </a:r>
          </a:p>
        </p:txBody>
      </p:sp>
      <p:sp>
        <p:nvSpPr>
          <p:cNvPr id="3" name="Content Placeholder 2"/>
          <p:cNvSpPr>
            <a:spLocks noGrp="1"/>
          </p:cNvSpPr>
          <p:nvPr>
            <p:ph idx="1"/>
          </p:nvPr>
        </p:nvSpPr>
        <p:spPr>
          <a:xfrm>
            <a:off x="0" y="990601"/>
            <a:ext cx="5410200" cy="6095999"/>
          </a:xfrm>
        </p:spPr>
        <p:txBody>
          <a:bodyPr>
            <a:noAutofit/>
          </a:bodyPr>
          <a:lstStyle/>
          <a:p>
            <a:r>
              <a:rPr lang="en-US" sz="2400" dirty="0">
                <a:latin typeface="Helvetica" pitchFamily="2" charset="0"/>
              </a:rPr>
              <a:t>WINGS is a one or two session evidence-based SBIRT model designed to address IPV and other types of gender-based violence (GBV) for women who use drugs</a:t>
            </a:r>
          </a:p>
          <a:p>
            <a:r>
              <a:rPr lang="en-US" sz="2400" dirty="0">
                <a:latin typeface="Helvetica" pitchFamily="2" charset="0"/>
              </a:rPr>
              <a:t>WINGS has also been used to collect aggregate data on different types of  violence against women who use drugs and to raise awareness and inform community level advocacy and policy initiatives</a:t>
            </a:r>
          </a:p>
          <a:p>
            <a:r>
              <a:rPr lang="en-US" sz="2400" dirty="0">
                <a:latin typeface="Helvetica" pitchFamily="2" charset="0"/>
              </a:rPr>
              <a:t>WINGS is designed for women with same sex and/or opposite sex partners</a:t>
            </a:r>
          </a:p>
          <a:p>
            <a:endParaRPr lang="en-US" sz="3734" dirty="0"/>
          </a:p>
        </p:txBody>
      </p:sp>
      <p:pic>
        <p:nvPicPr>
          <p:cNvPr id="5" name="Picture 4">
            <a:extLst>
              <a:ext uri="{FF2B5EF4-FFF2-40B4-BE49-F238E27FC236}">
                <a16:creationId xmlns:a16="http://schemas.microsoft.com/office/drawing/2014/main" id="{F61D245B-EE6B-024F-8984-F3496440841A}"/>
              </a:ext>
            </a:extLst>
          </p:cNvPr>
          <p:cNvPicPr>
            <a:picLocks noChangeAspect="1"/>
          </p:cNvPicPr>
          <p:nvPr/>
        </p:nvPicPr>
        <p:blipFill>
          <a:blip r:embed="rId3"/>
          <a:stretch>
            <a:fillRect/>
          </a:stretch>
        </p:blipFill>
        <p:spPr>
          <a:xfrm>
            <a:off x="5562600" y="990600"/>
            <a:ext cx="6629400" cy="5867400"/>
          </a:xfrm>
          <a:prstGeom prst="rect">
            <a:avLst/>
          </a:prstGeom>
        </p:spPr>
      </p:pic>
    </p:spTree>
    <p:extLst>
      <p:ext uri="{BB962C8B-B14F-4D97-AF65-F5344CB8AC3E}">
        <p14:creationId xmlns:p14="http://schemas.microsoft.com/office/powerpoint/2010/main" val="604950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50800"/>
            <a:ext cx="8572501" cy="1041400"/>
          </a:xfrm>
        </p:spPr>
        <p:txBody>
          <a:bodyPr>
            <a:noAutofit/>
          </a:bodyPr>
          <a:lstStyle/>
          <a:p>
            <a:pPr algn="l"/>
            <a:r>
              <a:rPr lang="en-US" sz="3734" dirty="0">
                <a:solidFill>
                  <a:srgbClr val="FFFFFF"/>
                </a:solidFill>
              </a:rPr>
              <a:t>Integrating Motivational </a:t>
            </a:r>
            <a:br>
              <a:rPr lang="en-US" sz="3734" dirty="0">
                <a:solidFill>
                  <a:srgbClr val="FFFFFF"/>
                </a:solidFill>
              </a:rPr>
            </a:br>
            <a:r>
              <a:rPr lang="en-US" sz="3734" dirty="0">
                <a:solidFill>
                  <a:srgbClr val="FFFFFF"/>
                </a:solidFill>
              </a:rPr>
              <a:t>Interviewing (MI) in</a:t>
            </a:r>
            <a:r>
              <a:rPr lang="en-US" sz="3734" b="1" dirty="0">
                <a:solidFill>
                  <a:srgbClr val="FFFFFF"/>
                </a:solidFill>
              </a:rPr>
              <a:t> WINGS </a:t>
            </a:r>
            <a:r>
              <a:rPr lang="en-US" sz="3734" dirty="0">
                <a:solidFill>
                  <a:srgbClr val="FFFFFF"/>
                </a:solidFill>
              </a:rPr>
              <a:t>SBIRT</a:t>
            </a:r>
          </a:p>
        </p:txBody>
      </p:sp>
      <p:sp>
        <p:nvSpPr>
          <p:cNvPr id="3" name="Content Placeholder 2"/>
          <p:cNvSpPr>
            <a:spLocks noGrp="1"/>
          </p:cNvSpPr>
          <p:nvPr>
            <p:ph sz="half" idx="1"/>
          </p:nvPr>
        </p:nvSpPr>
        <p:spPr>
          <a:xfrm>
            <a:off x="228599" y="1041400"/>
            <a:ext cx="5461001" cy="5511800"/>
          </a:xfrm>
          <a:solidFill>
            <a:schemeClr val="bg1"/>
          </a:solidFill>
        </p:spPr>
        <p:txBody>
          <a:bodyPr>
            <a:normAutofit lnSpcReduction="10000"/>
          </a:bodyPr>
          <a:lstStyle/>
          <a:p>
            <a:pPr marL="0" indent="0">
              <a:spcAft>
                <a:spcPts val="1600"/>
              </a:spcAft>
            </a:pPr>
            <a:r>
              <a:rPr lang="en-US" sz="2800" dirty="0">
                <a:latin typeface="Helvetica" pitchFamily="2" charset="0"/>
              </a:rPr>
              <a:t>Motivational Interviewing (MI)  a client-centered method of communication for strengthening internal motivation for change</a:t>
            </a:r>
          </a:p>
          <a:p>
            <a:pPr marL="0" indent="0">
              <a:spcAft>
                <a:spcPts val="1600"/>
              </a:spcAft>
            </a:pPr>
            <a:r>
              <a:rPr lang="en-US" sz="2800" dirty="0">
                <a:latin typeface="Helvetica" pitchFamily="2" charset="0"/>
              </a:rPr>
              <a:t>Affirms  women themselves as experts on their issues and as the primary agents of addressing IPV, substance misuse and other co-occurring problems</a:t>
            </a:r>
          </a:p>
          <a:p>
            <a:pPr marL="0" indent="0">
              <a:spcAft>
                <a:spcPts val="1600"/>
              </a:spcAft>
            </a:pPr>
            <a:r>
              <a:rPr lang="en-US" sz="2800" dirty="0">
                <a:latin typeface="Helvetica" pitchFamily="2" charset="0"/>
              </a:rPr>
              <a:t>Harm reduction approach to improving relationship safety and reducing risks for IPV</a:t>
            </a:r>
          </a:p>
          <a:p>
            <a:pPr marL="0" indent="0"/>
            <a:endParaRPr lang="en-US" sz="2800" dirty="0"/>
          </a:p>
          <a:p>
            <a:pPr marL="0" indent="0"/>
            <a:endParaRPr lang="en-US" sz="2800" dirty="0"/>
          </a:p>
          <a:p>
            <a:pPr marL="0" indent="0"/>
            <a:endParaRPr lang="en-US" sz="3333" dirty="0"/>
          </a:p>
        </p:txBody>
      </p:sp>
      <p:sp>
        <p:nvSpPr>
          <p:cNvPr id="5" name="Content Placeholder 4"/>
          <p:cNvSpPr>
            <a:spLocks noGrp="1"/>
          </p:cNvSpPr>
          <p:nvPr>
            <p:ph sz="half" idx="2"/>
          </p:nvPr>
        </p:nvSpPr>
        <p:spPr>
          <a:xfrm>
            <a:off x="6502401" y="1295400"/>
            <a:ext cx="4978400" cy="4368799"/>
          </a:xfrm>
          <a:solidFill>
            <a:schemeClr val="tx2">
              <a:alpha val="7000"/>
            </a:schemeClr>
          </a:solidFill>
        </p:spPr>
        <p:txBody>
          <a:bodyPr>
            <a:normAutofit lnSpcReduction="10000"/>
          </a:bodyPr>
          <a:lstStyle/>
          <a:p>
            <a:pPr marL="0" indent="0"/>
            <a:r>
              <a:rPr lang="en-US" sz="2800" dirty="0">
                <a:solidFill>
                  <a:srgbClr val="2BA9E5"/>
                </a:solidFill>
              </a:rPr>
              <a:t>OARS is core clinical skill of MI  that is used in </a:t>
            </a:r>
            <a:r>
              <a:rPr lang="en-US" sz="2800" b="1" dirty="0">
                <a:solidFill>
                  <a:srgbClr val="2BA9E5"/>
                </a:solidFill>
              </a:rPr>
              <a:t>WINGS</a:t>
            </a:r>
            <a:r>
              <a:rPr lang="en-US" sz="2800" dirty="0">
                <a:solidFill>
                  <a:srgbClr val="2BA9E5"/>
                </a:solidFill>
              </a:rPr>
              <a:t> and other SBIRT models</a:t>
            </a:r>
          </a:p>
          <a:p>
            <a:pPr marL="0" indent="0"/>
            <a:endParaRPr lang="en-US" sz="2800" dirty="0">
              <a:solidFill>
                <a:srgbClr val="2BA9E5"/>
              </a:solidFill>
            </a:endParaRPr>
          </a:p>
          <a:p>
            <a:r>
              <a:rPr lang="en-US" sz="2800" dirty="0">
                <a:solidFill>
                  <a:srgbClr val="2BA9E5"/>
                </a:solidFill>
              </a:rPr>
              <a:t>O= Ask Open-Ended Questions</a:t>
            </a:r>
          </a:p>
          <a:p>
            <a:r>
              <a:rPr lang="en-US" sz="2800" dirty="0">
                <a:solidFill>
                  <a:srgbClr val="2BA9E5"/>
                </a:solidFill>
              </a:rPr>
              <a:t>A= Actively affirm and validate</a:t>
            </a:r>
          </a:p>
          <a:p>
            <a:r>
              <a:rPr lang="en-US" sz="2800" dirty="0">
                <a:solidFill>
                  <a:srgbClr val="2BA9E5"/>
                </a:solidFill>
              </a:rPr>
              <a:t>R= Reflective listening</a:t>
            </a:r>
          </a:p>
          <a:p>
            <a:r>
              <a:rPr lang="en-US" sz="2800" dirty="0">
                <a:solidFill>
                  <a:srgbClr val="2BA9E5"/>
                </a:solidFill>
              </a:rPr>
              <a:t>S= Summarize</a:t>
            </a:r>
          </a:p>
          <a:p>
            <a:endParaRPr lang="en-US" sz="2800" dirty="0">
              <a:solidFill>
                <a:srgbClr val="2BA9E5"/>
              </a:solidFill>
            </a:endParaRPr>
          </a:p>
        </p:txBody>
      </p:sp>
    </p:spTree>
    <p:extLst>
      <p:ext uri="{BB962C8B-B14F-4D97-AF65-F5344CB8AC3E}">
        <p14:creationId xmlns:p14="http://schemas.microsoft.com/office/powerpoint/2010/main" val="4234237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346199"/>
            <a:ext cx="8940800" cy="1524000"/>
          </a:xfrm>
        </p:spPr>
        <p:txBody>
          <a:bodyPr>
            <a:normAutofit fontScale="90000"/>
          </a:bodyPr>
          <a:lstStyle/>
          <a:p>
            <a:br>
              <a:rPr lang="en-US" sz="3200" dirty="0">
                <a:solidFill>
                  <a:srgbClr val="FFFFFF"/>
                </a:solidFill>
                <a:latin typeface="Helvetica" pitchFamily="2" charset="0"/>
              </a:rPr>
            </a:br>
            <a:br>
              <a:rPr lang="en-US" sz="3200" dirty="0">
                <a:solidFill>
                  <a:srgbClr val="FFFFFF"/>
                </a:solidFill>
                <a:latin typeface="Helvetica" pitchFamily="2" charset="0"/>
              </a:rPr>
            </a:br>
            <a:br>
              <a:rPr lang="en-US" sz="3200" dirty="0">
                <a:solidFill>
                  <a:srgbClr val="FFFFFF"/>
                </a:solidFill>
                <a:latin typeface="Helvetica" pitchFamily="2" charset="0"/>
              </a:rPr>
            </a:br>
            <a:br>
              <a:rPr lang="en-US" sz="3200" dirty="0">
                <a:solidFill>
                  <a:srgbClr val="FFFFFF"/>
                </a:solidFill>
                <a:latin typeface="Helvetica" pitchFamily="2" charset="0"/>
              </a:rPr>
            </a:br>
            <a:br>
              <a:rPr lang="en-US" sz="3200" dirty="0">
                <a:solidFill>
                  <a:srgbClr val="FFFFFF"/>
                </a:solidFill>
                <a:latin typeface="Helvetica" pitchFamily="2" charset="0"/>
              </a:rPr>
            </a:br>
            <a:r>
              <a:rPr lang="en-US" sz="3600" dirty="0">
                <a:solidFill>
                  <a:srgbClr val="FFFFFF"/>
                </a:solidFill>
                <a:latin typeface="Helvetica" pitchFamily="2" charset="0"/>
              </a:rPr>
              <a:t>Poll: Your background</a:t>
            </a:r>
          </a:p>
        </p:txBody>
      </p:sp>
      <p:sp>
        <p:nvSpPr>
          <p:cNvPr id="7" name="Content Placeholder 2"/>
          <p:cNvSpPr txBox="1">
            <a:spLocks/>
          </p:cNvSpPr>
          <p:nvPr/>
        </p:nvSpPr>
        <p:spPr>
          <a:xfrm>
            <a:off x="533400" y="1938529"/>
            <a:ext cx="10160000" cy="3530600"/>
          </a:xfrm>
          <a:prstGeom prst="rect">
            <a:avLst/>
          </a:prstGeom>
          <a:solidFill>
            <a:schemeClr val="bg1"/>
          </a:solidFill>
        </p:spPr>
        <p:txBody>
          <a:bodyPr vert="horz" lIns="121920" tIns="60960" rIns="121920" bIns="60960" rtlCol="0">
            <a:noAutofit/>
          </a:bodyPr>
          <a:lstStyle/>
          <a:p>
            <a:pPr marL="685770" indent="-685770">
              <a:buFont typeface="+mj-lt"/>
              <a:buAutoNum type="arabicPeriod"/>
            </a:pPr>
            <a:r>
              <a:rPr lang="en-US" sz="3467" dirty="0">
                <a:solidFill>
                  <a:schemeClr val="tx2">
                    <a:lumMod val="75000"/>
                  </a:schemeClr>
                </a:solidFill>
                <a:latin typeface="Helvetica" pitchFamily="2" charset="0"/>
              </a:rPr>
              <a:t>Health care</a:t>
            </a:r>
          </a:p>
          <a:p>
            <a:pPr marL="685770" indent="-685770">
              <a:buFont typeface="+mj-lt"/>
              <a:buAutoNum type="arabicPeriod"/>
            </a:pPr>
            <a:r>
              <a:rPr lang="en-US" sz="3467" dirty="0">
                <a:solidFill>
                  <a:schemeClr val="tx2">
                    <a:lumMod val="75000"/>
                  </a:schemeClr>
                </a:solidFill>
                <a:latin typeface="Helvetica" pitchFamily="2" charset="0"/>
              </a:rPr>
              <a:t>Criminal justice setting</a:t>
            </a:r>
          </a:p>
          <a:p>
            <a:pPr marL="685770" indent="-685770">
              <a:buFont typeface="+mj-lt"/>
              <a:buAutoNum type="arabicPeriod"/>
            </a:pPr>
            <a:r>
              <a:rPr lang="en-US" sz="3467" dirty="0">
                <a:solidFill>
                  <a:schemeClr val="tx2">
                    <a:lumMod val="75000"/>
                  </a:schemeClr>
                </a:solidFill>
                <a:latin typeface="Helvetica" pitchFamily="2" charset="0"/>
              </a:rPr>
              <a:t>Domestic violence program </a:t>
            </a:r>
          </a:p>
          <a:p>
            <a:pPr marL="685770" indent="-685770">
              <a:buFont typeface="+mj-lt"/>
              <a:buAutoNum type="arabicPeriod"/>
            </a:pPr>
            <a:r>
              <a:rPr lang="en-US" sz="3467" dirty="0">
                <a:solidFill>
                  <a:schemeClr val="tx2">
                    <a:lumMod val="75000"/>
                  </a:schemeClr>
                </a:solidFill>
                <a:latin typeface="Helvetica" pitchFamily="2" charset="0"/>
              </a:rPr>
              <a:t>Other social service setting</a:t>
            </a:r>
          </a:p>
          <a:p>
            <a:pPr marL="685770" indent="-685770">
              <a:buFont typeface="+mj-lt"/>
              <a:buAutoNum type="arabicPeriod"/>
            </a:pPr>
            <a:r>
              <a:rPr lang="en-US" sz="3467" dirty="0">
                <a:solidFill>
                  <a:schemeClr val="tx2">
                    <a:lumMod val="75000"/>
                  </a:schemeClr>
                </a:solidFill>
                <a:latin typeface="Helvetica" pitchFamily="2" charset="0"/>
              </a:rPr>
              <a:t>University/Research Center</a:t>
            </a:r>
          </a:p>
          <a:p>
            <a:pPr marL="685770" indent="-685770">
              <a:buFont typeface="+mj-lt"/>
              <a:buAutoNum type="arabicPeriod"/>
            </a:pPr>
            <a:r>
              <a:rPr lang="en-US" sz="3467" dirty="0">
                <a:solidFill>
                  <a:schemeClr val="tx2">
                    <a:lumMod val="75000"/>
                  </a:schemeClr>
                </a:solidFill>
                <a:latin typeface="Helvetica" pitchFamily="2" charset="0"/>
              </a:rPr>
              <a:t>Independent or Other</a:t>
            </a:r>
            <a:endParaRPr lang="en-US" sz="3467" i="1" dirty="0">
              <a:solidFill>
                <a:schemeClr val="tx2">
                  <a:lumMod val="75000"/>
                </a:schemeClr>
              </a:solidFill>
            </a:endParaRPr>
          </a:p>
        </p:txBody>
      </p:sp>
      <p:sp>
        <p:nvSpPr>
          <p:cNvPr id="8" name="Text Placeholder 6"/>
          <p:cNvSpPr txBox="1">
            <a:spLocks/>
          </p:cNvSpPr>
          <p:nvPr/>
        </p:nvSpPr>
        <p:spPr>
          <a:xfrm>
            <a:off x="304800" y="1066801"/>
            <a:ext cx="11430000" cy="838200"/>
          </a:xfrm>
          <a:prstGeom prst="rect">
            <a:avLst/>
          </a:prstGeom>
          <a:noFill/>
        </p:spPr>
        <p:txBody>
          <a:bodyPr vert="horz" lIns="121920" tIns="60960" rIns="121920" bIns="60960" rtlCol="0">
            <a:normAutofit lnSpcReduction="10000"/>
          </a:bodyPr>
          <a:lstStyle/>
          <a:p>
            <a:pPr lvl="0">
              <a:spcBef>
                <a:spcPct val="20000"/>
              </a:spcBef>
            </a:pPr>
            <a:r>
              <a:rPr lang="en-US" sz="4800" cap="all" dirty="0">
                <a:solidFill>
                  <a:srgbClr val="2BA9E5"/>
                </a:solidFill>
              </a:rPr>
              <a:t>What is  your primary work setting?</a:t>
            </a:r>
          </a:p>
        </p:txBody>
      </p:sp>
    </p:spTree>
    <p:extLst>
      <p:ext uri="{BB962C8B-B14F-4D97-AF65-F5344CB8AC3E}">
        <p14:creationId xmlns:p14="http://schemas.microsoft.com/office/powerpoint/2010/main" val="15386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399"/>
            <a:ext cx="8382000" cy="1295399"/>
          </a:xfrm>
        </p:spPr>
        <p:txBody>
          <a:bodyPr>
            <a:noAutofit/>
          </a:bodyPr>
          <a:lstStyle/>
          <a:p>
            <a:pPr algn="l"/>
            <a:r>
              <a:rPr lang="en-US" sz="3200" dirty="0">
                <a:solidFill>
                  <a:srgbClr val="FFFFFF"/>
                </a:solidFill>
                <a:latin typeface="Helvetica" pitchFamily="2" charset="0"/>
              </a:rPr>
              <a:t>Psycho-Educational Principles of </a:t>
            </a:r>
            <a:r>
              <a:rPr lang="en-US" sz="3200" b="1" dirty="0">
                <a:solidFill>
                  <a:srgbClr val="FFFFFF"/>
                </a:solidFill>
                <a:latin typeface="Helvetica" pitchFamily="2" charset="0"/>
              </a:rPr>
              <a:t>WINGS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5128311"/>
              </p:ext>
            </p:extLst>
          </p:nvPr>
        </p:nvGraphicFramePr>
        <p:xfrm>
          <a:off x="685799" y="1066799"/>
          <a:ext cx="11506201" cy="5791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7699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normAutofit/>
          </a:bodyPr>
          <a:lstStyle/>
          <a:p>
            <a:pPr algn="l"/>
            <a:r>
              <a:rPr lang="en-US" sz="4800" dirty="0">
                <a:solidFill>
                  <a:schemeClr val="accent6">
                    <a:lumMod val="20000"/>
                    <a:lumOff val="80000"/>
                  </a:schemeClr>
                </a:solidFill>
              </a:rPr>
              <a:t>  </a:t>
            </a:r>
            <a:r>
              <a:rPr lang="en-US" sz="4800" dirty="0">
                <a:solidFill>
                  <a:srgbClr val="FFFFFF"/>
                </a:solidFill>
              </a:rPr>
              <a:t>Core components of </a:t>
            </a:r>
            <a:r>
              <a:rPr lang="en-US" sz="4800" b="1" dirty="0">
                <a:solidFill>
                  <a:srgbClr val="FFFFFF"/>
                </a:solidFill>
              </a:rPr>
              <a:t>WINGS</a:t>
            </a:r>
            <a:r>
              <a:rPr lang="en-US" sz="4800" dirty="0">
                <a:solidFill>
                  <a:srgbClr val="FFFFFF"/>
                </a:solidFill>
              </a:rPr>
              <a:t>  </a:t>
            </a:r>
          </a:p>
        </p:txBody>
      </p:sp>
      <p:sp>
        <p:nvSpPr>
          <p:cNvPr id="3" name="Content Placeholder 2"/>
          <p:cNvSpPr>
            <a:spLocks noGrp="1"/>
          </p:cNvSpPr>
          <p:nvPr>
            <p:ph sz="half" idx="1"/>
          </p:nvPr>
        </p:nvSpPr>
        <p:spPr>
          <a:xfrm>
            <a:off x="304800" y="1066800"/>
            <a:ext cx="6172200" cy="5791200"/>
          </a:xfrm>
          <a:solidFill>
            <a:srgbClr val="FFFFFF"/>
          </a:solidFill>
        </p:spPr>
        <p:txBody>
          <a:bodyPr>
            <a:noAutofit/>
          </a:bodyPr>
          <a:lstStyle/>
          <a:p>
            <a:pPr marL="0" indent="0">
              <a:spcAft>
                <a:spcPts val="1600"/>
              </a:spcAft>
            </a:pPr>
            <a:r>
              <a:rPr lang="en-US" sz="2400" dirty="0">
                <a:latin typeface="Helvetica" pitchFamily="2" charset="0"/>
              </a:rPr>
              <a:t>WINGS may be delivered as a computerized self-paced model or computer assisted or traditional SBIRT model that may delivered by a case manager, helping professional, outreach worker or trained peer advocate with following components</a:t>
            </a:r>
          </a:p>
          <a:p>
            <a:pPr marL="0" indent="0">
              <a:spcAft>
                <a:spcPts val="1600"/>
              </a:spcAft>
            </a:pPr>
            <a:r>
              <a:rPr lang="en-US" sz="2400" dirty="0">
                <a:latin typeface="Helvetica" pitchFamily="2" charset="0"/>
              </a:rPr>
              <a:t>1. Brief psychoeducation on substance misuse and experience of different types of IPV and GBV (</a:t>
            </a:r>
            <a:r>
              <a:rPr lang="en-US" sz="2400" i="1" dirty="0">
                <a:latin typeface="Helvetica" pitchFamily="2" charset="0"/>
              </a:rPr>
              <a:t>use OARS and learning exchange approaches)</a:t>
            </a:r>
          </a:p>
          <a:p>
            <a:pPr marL="0" indent="0">
              <a:spcAft>
                <a:spcPts val="1600"/>
              </a:spcAft>
            </a:pPr>
            <a:r>
              <a:rPr lang="en-US" sz="2400" dirty="0">
                <a:latin typeface="Helvetica" pitchFamily="2" charset="0"/>
              </a:rPr>
              <a:t>2. Screening for different types of IPV and provide feedback on risks  (</a:t>
            </a:r>
            <a:r>
              <a:rPr lang="en-US" sz="2400" i="1" dirty="0">
                <a:latin typeface="Helvetica" pitchFamily="2" charset="0"/>
              </a:rPr>
              <a:t>use OARS</a:t>
            </a:r>
            <a:r>
              <a:rPr lang="en-US" sz="2400" dirty="0">
                <a:latin typeface="Helvetica" pitchFamily="2" charset="0"/>
              </a:rPr>
              <a:t>)</a:t>
            </a:r>
          </a:p>
        </p:txBody>
      </p:sp>
      <p:pic>
        <p:nvPicPr>
          <p:cNvPr id="11" name="Content Placeholder 10"/>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7086600" y="1143000"/>
            <a:ext cx="4876800" cy="5468079"/>
          </a:xfrm>
          <a:prstGeom prst="rect">
            <a:avLst/>
          </a:prstGeom>
        </p:spPr>
      </p:pic>
    </p:spTree>
    <p:extLst>
      <p:ext uri="{BB962C8B-B14F-4D97-AF65-F5344CB8AC3E}">
        <p14:creationId xmlns:p14="http://schemas.microsoft.com/office/powerpoint/2010/main" val="3578131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990600"/>
            <a:ext cx="6553200" cy="6034618"/>
          </a:xfrm>
          <a:noFill/>
        </p:spPr>
        <p:txBody>
          <a:bodyPr>
            <a:noAutofit/>
          </a:bodyPr>
          <a:lstStyle/>
          <a:p>
            <a:pPr marL="539727" indent="-446597">
              <a:spcBef>
                <a:spcPts val="1632"/>
              </a:spcBef>
              <a:spcAft>
                <a:spcPts val="800"/>
              </a:spcAft>
            </a:pPr>
            <a:r>
              <a:rPr lang="en-US" sz="3200" dirty="0"/>
              <a:t>3. </a:t>
            </a:r>
            <a:r>
              <a:rPr lang="en-US" sz="2800" dirty="0">
                <a:latin typeface="Helvetica" pitchFamily="2" charset="0"/>
              </a:rPr>
              <a:t>Eliciting motivation to  address IPV and relationship conflict (Use MI: </a:t>
            </a:r>
            <a:r>
              <a:rPr lang="en-US" sz="2800" i="1" dirty="0">
                <a:latin typeface="Helvetica" pitchFamily="2" charset="0"/>
              </a:rPr>
              <a:t>OARS, weighing pros and cons of change, highlighting</a:t>
            </a:r>
            <a:br>
              <a:rPr lang="en-US" sz="2800" i="1" dirty="0">
                <a:latin typeface="Helvetica" pitchFamily="2" charset="0"/>
              </a:rPr>
            </a:br>
            <a:r>
              <a:rPr lang="en-US" sz="2800" i="1" dirty="0">
                <a:latin typeface="Helvetica" pitchFamily="2" charset="0"/>
              </a:rPr>
              <a:t>change talk)</a:t>
            </a:r>
            <a:endParaRPr lang="en-US" sz="2800" dirty="0">
              <a:latin typeface="Helvetica" pitchFamily="2" charset="0"/>
            </a:endParaRPr>
          </a:p>
          <a:p>
            <a:pPr marL="609573" indent="-609573">
              <a:spcAft>
                <a:spcPts val="800"/>
              </a:spcAft>
              <a:buAutoNum type="arabicPeriod" startAt="4"/>
            </a:pPr>
            <a:r>
              <a:rPr lang="en-US" sz="2800" dirty="0">
                <a:latin typeface="Helvetica" pitchFamily="2" charset="0"/>
              </a:rPr>
              <a:t>Physical, Sexual and Emotional Safety Planning Tool </a:t>
            </a:r>
            <a:r>
              <a:rPr lang="en-US" sz="2800" i="1" dirty="0">
                <a:latin typeface="Helvetica" pitchFamily="2" charset="0"/>
              </a:rPr>
              <a:t>(Use MI: OARS and providing a menu of choices) </a:t>
            </a:r>
          </a:p>
          <a:p>
            <a:pPr marL="609573" indent="-609573">
              <a:spcAft>
                <a:spcPts val="800"/>
              </a:spcAft>
              <a:buFont typeface="Arial" pitchFamily="34" charset="0"/>
              <a:buAutoNum type="arabicPeriod" startAt="4"/>
            </a:pPr>
            <a:r>
              <a:rPr lang="en-US" sz="2800" dirty="0">
                <a:latin typeface="Helvetica" pitchFamily="2" charset="0"/>
              </a:rPr>
              <a:t>Social Support Network </a:t>
            </a:r>
            <a:br>
              <a:rPr lang="en-US" sz="2800" dirty="0">
                <a:latin typeface="Helvetica" pitchFamily="2" charset="0"/>
              </a:rPr>
            </a:br>
            <a:r>
              <a:rPr lang="en-US" sz="2800" dirty="0">
                <a:latin typeface="Helvetica" pitchFamily="2" charset="0"/>
              </a:rPr>
              <a:t>Enhancement (use OARS – </a:t>
            </a:r>
            <a:br>
              <a:rPr lang="en-US" sz="2800" dirty="0">
                <a:latin typeface="Helvetica" pitchFamily="2" charset="0"/>
              </a:rPr>
            </a:br>
            <a:r>
              <a:rPr lang="en-US" sz="2800" dirty="0">
                <a:latin typeface="Helvetica" pitchFamily="2" charset="0"/>
              </a:rPr>
              <a:t>Provide Menu) </a:t>
            </a:r>
          </a:p>
          <a:p>
            <a:pPr marL="0" indent="0">
              <a:spcAft>
                <a:spcPts val="800"/>
              </a:spcAft>
            </a:pPr>
            <a:endParaRPr lang="en-US" sz="2800" i="1" dirty="0">
              <a:solidFill>
                <a:srgbClr val="2BA9E5"/>
              </a:solidFill>
            </a:endParaRPr>
          </a:p>
          <a:p>
            <a:pPr marL="0" indent="0">
              <a:spcAft>
                <a:spcPts val="800"/>
              </a:spcAft>
            </a:pPr>
            <a:endParaRPr lang="en-US" sz="3200" i="1" dirty="0">
              <a:solidFill>
                <a:srgbClr val="2BA9E5"/>
              </a:solidFill>
            </a:endParaRPr>
          </a:p>
          <a:p>
            <a:pPr marL="0" indent="0">
              <a:spcAft>
                <a:spcPts val="800"/>
              </a:spcAft>
            </a:pPr>
            <a:endParaRPr lang="en-US" sz="3200" dirty="0">
              <a:solidFill>
                <a:srgbClr val="2BA9E5"/>
              </a:solidFill>
            </a:endParaRPr>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7391400" y="1219200"/>
            <a:ext cx="4144463" cy="4572000"/>
          </a:xfrm>
        </p:spPr>
      </p:pic>
      <p:sp>
        <p:nvSpPr>
          <p:cNvPr id="7" name="Title 1"/>
          <p:cNvSpPr>
            <a:spLocks noGrp="1"/>
          </p:cNvSpPr>
          <p:nvPr>
            <p:ph type="title"/>
          </p:nvPr>
        </p:nvSpPr>
        <p:spPr>
          <a:xfrm>
            <a:off x="0" y="-228600"/>
            <a:ext cx="9144000" cy="1219200"/>
          </a:xfrm>
        </p:spPr>
        <p:txBody>
          <a:bodyPr>
            <a:normAutofit fontScale="90000"/>
          </a:bodyPr>
          <a:lstStyle/>
          <a:p>
            <a:pPr algn="l"/>
            <a:r>
              <a:rPr lang="en-US" sz="4800" dirty="0">
                <a:solidFill>
                  <a:schemeClr val="accent6">
                    <a:lumMod val="20000"/>
                    <a:lumOff val="80000"/>
                  </a:schemeClr>
                </a:solidFill>
              </a:rPr>
              <a:t> </a:t>
            </a:r>
            <a:r>
              <a:rPr lang="en-US" sz="4800" b="1" dirty="0">
                <a:solidFill>
                  <a:srgbClr val="FFFFFF"/>
                </a:solidFill>
              </a:rPr>
              <a:t>WINGS </a:t>
            </a:r>
            <a:r>
              <a:rPr lang="en-US" sz="4800" dirty="0">
                <a:solidFill>
                  <a:srgbClr val="FFFFFF"/>
                </a:solidFill>
              </a:rPr>
              <a:t>components - continued</a:t>
            </a:r>
            <a:endParaRPr lang="en-US" sz="4800" b="1" dirty="0">
              <a:solidFill>
                <a:srgbClr val="FFFFFF"/>
              </a:solidFill>
            </a:endParaRPr>
          </a:p>
        </p:txBody>
      </p:sp>
    </p:spTree>
    <p:extLst>
      <p:ext uri="{BB962C8B-B14F-4D97-AF65-F5344CB8AC3E}">
        <p14:creationId xmlns:p14="http://schemas.microsoft.com/office/powerpoint/2010/main" val="4116662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11760200" cy="6324599"/>
          </a:xfrm>
          <a:noFill/>
        </p:spPr>
        <p:txBody>
          <a:bodyPr>
            <a:noAutofit/>
          </a:bodyPr>
          <a:lstStyle/>
          <a:p>
            <a:pPr marL="0" indent="0">
              <a:spcAft>
                <a:spcPts val="800"/>
              </a:spcAft>
            </a:pPr>
            <a:r>
              <a:rPr lang="en-US" sz="3200" dirty="0"/>
              <a:t>6.  </a:t>
            </a:r>
            <a:r>
              <a:rPr lang="en-US" sz="3200" dirty="0">
                <a:latin typeface="Helvetica" pitchFamily="2" charset="0"/>
              </a:rPr>
              <a:t>Identify and Prioritize Service Needs</a:t>
            </a:r>
          </a:p>
          <a:p>
            <a:pPr marL="0" indent="0">
              <a:spcAft>
                <a:spcPts val="800"/>
              </a:spcAft>
            </a:pPr>
            <a:r>
              <a:rPr lang="en-US" sz="3200" dirty="0">
                <a:latin typeface="Helvetica" pitchFamily="2" charset="0"/>
              </a:rPr>
              <a:t> </a:t>
            </a:r>
            <a:r>
              <a:rPr lang="en-US" sz="3200" i="1" dirty="0">
                <a:latin typeface="Helvetica" pitchFamily="2" charset="0"/>
              </a:rPr>
              <a:t>(Use OARS and Provide Options)</a:t>
            </a:r>
          </a:p>
          <a:p>
            <a:pPr marL="0" indent="0">
              <a:spcAft>
                <a:spcPts val="800"/>
              </a:spcAft>
            </a:pPr>
            <a:r>
              <a:rPr lang="en-US" sz="3200" dirty="0">
                <a:latin typeface="Helvetica" pitchFamily="2" charset="0"/>
              </a:rPr>
              <a:t>7. Linkage to IPV and other Services</a:t>
            </a:r>
          </a:p>
          <a:p>
            <a:pPr marL="0" indent="0">
              <a:spcAft>
                <a:spcPts val="800"/>
              </a:spcAft>
            </a:pPr>
            <a:r>
              <a:rPr lang="en-US" sz="3200" dirty="0">
                <a:latin typeface="Helvetica" pitchFamily="2" charset="0"/>
              </a:rPr>
              <a:t> (</a:t>
            </a:r>
            <a:r>
              <a:rPr lang="en-US" sz="3200" i="1" dirty="0">
                <a:latin typeface="Helvetica" pitchFamily="2" charset="0"/>
              </a:rPr>
              <a:t>MI: use OARS and Provide Options</a:t>
            </a:r>
            <a:r>
              <a:rPr lang="en-US" sz="3200" dirty="0">
                <a:latin typeface="Helvetica" pitchFamily="2" charset="0"/>
              </a:rPr>
              <a:t>)</a:t>
            </a:r>
          </a:p>
          <a:p>
            <a:pPr marL="0" indent="0">
              <a:spcAft>
                <a:spcPts val="800"/>
              </a:spcAft>
            </a:pPr>
            <a:r>
              <a:rPr lang="en-US" sz="3200" dirty="0">
                <a:latin typeface="Helvetica" pitchFamily="2" charset="0"/>
              </a:rPr>
              <a:t>8.  Goal setting to improve </a:t>
            </a:r>
            <a:br>
              <a:rPr lang="en-US" sz="3200" dirty="0">
                <a:latin typeface="Helvetica" pitchFamily="2" charset="0"/>
              </a:rPr>
            </a:br>
            <a:r>
              <a:rPr lang="en-US" sz="3200" dirty="0">
                <a:latin typeface="Helvetica" pitchFamily="2" charset="0"/>
              </a:rPr>
              <a:t>relationship safety and </a:t>
            </a:r>
            <a:br>
              <a:rPr lang="en-US" sz="3200" dirty="0">
                <a:latin typeface="Helvetica" pitchFamily="2" charset="0"/>
              </a:rPr>
            </a:br>
            <a:r>
              <a:rPr lang="en-US" sz="3200" dirty="0">
                <a:latin typeface="Helvetica" pitchFamily="2" charset="0"/>
              </a:rPr>
              <a:t>reduce IPV  (MI: Identify </a:t>
            </a:r>
            <a:br>
              <a:rPr lang="en-US" sz="3200" dirty="0">
                <a:latin typeface="Helvetica" pitchFamily="2" charset="0"/>
              </a:rPr>
            </a:br>
            <a:r>
              <a:rPr lang="en-US" sz="3200" i="1" dirty="0">
                <a:latin typeface="Helvetica" pitchFamily="2" charset="0"/>
              </a:rPr>
              <a:t>Client-driven Goals using</a:t>
            </a:r>
            <a:br>
              <a:rPr lang="en-US" sz="3200" i="1" dirty="0">
                <a:latin typeface="Helvetica" pitchFamily="2" charset="0"/>
              </a:rPr>
            </a:br>
            <a:r>
              <a:rPr lang="en-US" sz="3200" i="1" dirty="0">
                <a:latin typeface="Helvetica" pitchFamily="2" charset="0"/>
              </a:rPr>
              <a:t>OARS and SMART Goals)       </a:t>
            </a:r>
          </a:p>
          <a:p>
            <a:pPr marL="0" indent="0">
              <a:spcAft>
                <a:spcPts val="800"/>
              </a:spcAft>
            </a:pPr>
            <a:endParaRPr lang="en-US" sz="3200" dirty="0"/>
          </a:p>
          <a:p>
            <a:pPr marL="0" indent="0">
              <a:spcAft>
                <a:spcPts val="800"/>
              </a:spcAft>
            </a:pPr>
            <a:endParaRPr lang="en-US" sz="32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2800" y="1752600"/>
            <a:ext cx="4817534" cy="3105057"/>
          </a:xfrm>
          <a:prstGeom prst="rect">
            <a:avLst/>
          </a:prstGeom>
        </p:spPr>
      </p:pic>
      <p:sp>
        <p:nvSpPr>
          <p:cNvPr id="7" name="Title 1"/>
          <p:cNvSpPr txBox="1">
            <a:spLocks/>
          </p:cNvSpPr>
          <p:nvPr/>
        </p:nvSpPr>
        <p:spPr>
          <a:xfrm>
            <a:off x="0" y="0"/>
            <a:ext cx="9144000" cy="762000"/>
          </a:xfrm>
          <a:prstGeom prst="rect">
            <a:avLst/>
          </a:prstGeom>
        </p:spPr>
        <p:txBody>
          <a:bodyPr vert="horz" lIns="121920" tIns="60960" rIns="121920" bIns="60960" rtlCol="0" anchor="ctr">
            <a:normAutofit fontScale="77500" lnSpcReduction="20000"/>
          </a:bodyPr>
          <a:lstStyle/>
          <a:p>
            <a:pPr defTabSz="1219147">
              <a:spcBef>
                <a:spcPct val="0"/>
              </a:spcBef>
              <a:defRPr/>
            </a:pPr>
            <a:r>
              <a:rPr lang="en-US" sz="4800" cap="all" dirty="0">
                <a:solidFill>
                  <a:srgbClr val="FFFFFF"/>
                </a:solidFill>
                <a:latin typeface="Helvetica" pitchFamily="2" charset="0"/>
                <a:ea typeface="+mj-ea"/>
                <a:cs typeface="+mj-cs"/>
              </a:rPr>
              <a:t>WINGS components- continued  </a:t>
            </a:r>
          </a:p>
        </p:txBody>
      </p:sp>
    </p:spTree>
    <p:extLst>
      <p:ext uri="{BB962C8B-B14F-4D97-AF65-F5344CB8AC3E}">
        <p14:creationId xmlns:p14="http://schemas.microsoft.com/office/powerpoint/2010/main" val="2100840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1" y="-81704"/>
            <a:ext cx="8991600" cy="45719"/>
          </a:xfrm>
        </p:spPr>
        <p:txBody>
          <a:bodyPr>
            <a:normAutofit fontScale="90000"/>
          </a:bodyPr>
          <a:lstStyle/>
          <a:p>
            <a:pPr algn="l"/>
            <a:br>
              <a:rPr lang="en-US" sz="4267" dirty="0">
                <a:solidFill>
                  <a:srgbClr val="FFFFFF"/>
                </a:solidFill>
              </a:rPr>
            </a:br>
            <a:br>
              <a:rPr lang="en-US" sz="4267" dirty="0">
                <a:solidFill>
                  <a:srgbClr val="FFFFFF"/>
                </a:solidFill>
              </a:rPr>
            </a:br>
            <a:r>
              <a:rPr lang="en-US" sz="4267" dirty="0">
                <a:solidFill>
                  <a:srgbClr val="FFFFFF"/>
                </a:solidFill>
              </a:rPr>
              <a:t>Computerized self-paced </a:t>
            </a:r>
            <a:r>
              <a:rPr lang="en-US" sz="4267" b="1" dirty="0">
                <a:solidFill>
                  <a:srgbClr val="FFFFFF"/>
                </a:solidFill>
              </a:rPr>
              <a:t>WINGS</a:t>
            </a:r>
          </a:p>
        </p:txBody>
      </p:sp>
      <p:sp>
        <p:nvSpPr>
          <p:cNvPr id="3" name="Content Placeholder 2"/>
          <p:cNvSpPr>
            <a:spLocks noGrp="1"/>
          </p:cNvSpPr>
          <p:nvPr>
            <p:ph idx="1"/>
          </p:nvPr>
        </p:nvSpPr>
        <p:spPr>
          <a:xfrm>
            <a:off x="203201" y="990601"/>
            <a:ext cx="5054599" cy="5257800"/>
          </a:xfrm>
          <a:solidFill>
            <a:schemeClr val="bg1"/>
          </a:solidFill>
        </p:spPr>
        <p:txBody>
          <a:bodyPr>
            <a:normAutofit lnSpcReduction="10000"/>
          </a:bodyPr>
          <a:lstStyle/>
          <a:p>
            <a:pPr marL="0" indent="0">
              <a:spcAft>
                <a:spcPts val="1600"/>
              </a:spcAft>
            </a:pPr>
            <a:r>
              <a:rPr lang="en-US" dirty="0">
                <a:latin typeface="Helvetica" pitchFamily="2" charset="0"/>
              </a:rPr>
              <a:t>Self-paced web-based tool with audio may be delivered on smart phones/computer</a:t>
            </a:r>
          </a:p>
          <a:p>
            <a:pPr marL="0" indent="0">
              <a:spcAft>
                <a:spcPts val="1600"/>
              </a:spcAft>
            </a:pPr>
            <a:r>
              <a:rPr lang="en-US" dirty="0">
                <a:latin typeface="Helvetica" pitchFamily="2" charset="0"/>
              </a:rPr>
              <a:t>Covers same core components using interactive exercises, videos, narrative characters, and computerized feedback.</a:t>
            </a:r>
          </a:p>
          <a:p>
            <a:pPr marL="0" indent="0">
              <a:spcAft>
                <a:spcPts val="1600"/>
              </a:spcAft>
            </a:pPr>
            <a:r>
              <a:rPr lang="en-US" dirty="0">
                <a:latin typeface="Helvetica" pitchFamily="2" charset="0"/>
              </a:rPr>
              <a:t>Demonstration video: </a:t>
            </a:r>
            <a:r>
              <a:rPr lang="en-US" b="1" dirty="0">
                <a:latin typeface="Helvetica" pitchFamily="2" charset="0"/>
              </a:rPr>
              <a:t>https://www.youtube.com/watch?v=LpMpef-IRzQ</a:t>
            </a:r>
          </a:p>
          <a:p>
            <a:pPr marL="0" indent="0">
              <a:spcAft>
                <a:spcPts val="1600"/>
              </a:spcAft>
            </a:pP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857588" y="1193801"/>
            <a:ext cx="6334413" cy="4338892"/>
          </a:xfrm>
          <a:prstGeom prst="rect">
            <a:avLst/>
          </a:prstGeom>
        </p:spPr>
      </p:pic>
    </p:spTree>
    <p:extLst>
      <p:ext uri="{BB962C8B-B14F-4D97-AF65-F5344CB8AC3E}">
        <p14:creationId xmlns:p14="http://schemas.microsoft.com/office/powerpoint/2010/main" val="2602356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20.45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38200"/>
            <a:ext cx="12192000" cy="7956479"/>
          </a:xfrm>
          <a:prstGeom prst="rect">
            <a:avLst/>
          </a:prstGeom>
        </p:spPr>
      </p:pic>
      <p:sp>
        <p:nvSpPr>
          <p:cNvPr id="3" name="Rectangle 2"/>
          <p:cNvSpPr/>
          <p:nvPr/>
        </p:nvSpPr>
        <p:spPr>
          <a:xfrm>
            <a:off x="0" y="6781800"/>
            <a:ext cx="12192000" cy="1219201"/>
          </a:xfrm>
          <a:prstGeom prst="rect">
            <a:avLst/>
          </a:prstGeom>
          <a:solidFill>
            <a:srgbClr val="E1D9E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88303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21.48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2999"/>
            <a:ext cx="12192000" cy="7433064"/>
          </a:xfrm>
          <a:prstGeom prst="rect">
            <a:avLst/>
          </a:prstGeom>
        </p:spPr>
      </p:pic>
      <p:sp>
        <p:nvSpPr>
          <p:cNvPr id="3" name="Rectangle 2"/>
          <p:cNvSpPr/>
          <p:nvPr/>
        </p:nvSpPr>
        <p:spPr>
          <a:xfrm>
            <a:off x="0" y="6172201"/>
            <a:ext cx="12192000" cy="1828800"/>
          </a:xfrm>
          <a:prstGeom prst="rect">
            <a:avLst/>
          </a:prstGeom>
          <a:solidFill>
            <a:srgbClr val="E1D9E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304851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40.44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0"/>
            <a:ext cx="12192000" cy="7941656"/>
          </a:xfrm>
          <a:prstGeom prst="rect">
            <a:avLst/>
          </a:prstGeom>
        </p:spPr>
      </p:pic>
      <p:sp>
        <p:nvSpPr>
          <p:cNvPr id="3" name="Rectangle 2"/>
          <p:cNvSpPr/>
          <p:nvPr/>
        </p:nvSpPr>
        <p:spPr>
          <a:xfrm>
            <a:off x="0" y="6781800"/>
            <a:ext cx="12192000" cy="1219201"/>
          </a:xfrm>
          <a:prstGeom prst="rect">
            <a:avLst/>
          </a:prstGeom>
          <a:solidFill>
            <a:srgbClr val="E1D9E0"/>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331679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21.52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3000"/>
            <a:ext cx="12192000" cy="9274102"/>
          </a:xfrm>
          <a:prstGeom prst="rect">
            <a:avLst/>
          </a:prstGeom>
        </p:spPr>
      </p:pic>
    </p:spTree>
    <p:extLst>
      <p:ext uri="{BB962C8B-B14F-4D97-AF65-F5344CB8AC3E}">
        <p14:creationId xmlns:p14="http://schemas.microsoft.com/office/powerpoint/2010/main" val="1560300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21.58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43000"/>
            <a:ext cx="12192000" cy="9876316"/>
          </a:xfrm>
          <a:prstGeom prst="rect">
            <a:avLst/>
          </a:prstGeom>
        </p:spPr>
      </p:pic>
    </p:spTree>
    <p:extLst>
      <p:ext uri="{BB962C8B-B14F-4D97-AF65-F5344CB8AC3E}">
        <p14:creationId xmlns:p14="http://schemas.microsoft.com/office/powerpoint/2010/main" val="251033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346199"/>
            <a:ext cx="8940800" cy="1524000"/>
          </a:xfrm>
        </p:spPr>
        <p:txBody>
          <a:bodyPr>
            <a:normAutofit fontScale="90000"/>
          </a:bodyPr>
          <a:lstStyle/>
          <a:p>
            <a:br>
              <a:rPr lang="en-US" sz="3200" dirty="0">
                <a:solidFill>
                  <a:srgbClr val="FFFFFF"/>
                </a:solidFill>
                <a:latin typeface="Helvetica" pitchFamily="2" charset="0"/>
              </a:rPr>
            </a:br>
            <a:br>
              <a:rPr lang="en-US" sz="3200" dirty="0">
                <a:solidFill>
                  <a:srgbClr val="FFFFFF"/>
                </a:solidFill>
                <a:latin typeface="Helvetica" pitchFamily="2" charset="0"/>
              </a:rPr>
            </a:br>
            <a:br>
              <a:rPr lang="en-US" sz="3200" dirty="0">
                <a:solidFill>
                  <a:srgbClr val="FFFFFF"/>
                </a:solidFill>
                <a:latin typeface="Helvetica" pitchFamily="2" charset="0"/>
              </a:rPr>
            </a:br>
            <a:br>
              <a:rPr lang="en-US" sz="3200" dirty="0">
                <a:solidFill>
                  <a:srgbClr val="FFFFFF"/>
                </a:solidFill>
                <a:latin typeface="Helvetica" pitchFamily="2" charset="0"/>
              </a:rPr>
            </a:br>
            <a:br>
              <a:rPr lang="en-US" sz="3200" dirty="0">
                <a:solidFill>
                  <a:srgbClr val="FFFFFF"/>
                </a:solidFill>
                <a:latin typeface="Helvetica" pitchFamily="2" charset="0"/>
              </a:rPr>
            </a:br>
            <a:r>
              <a:rPr lang="en-US" sz="3600" dirty="0">
                <a:solidFill>
                  <a:srgbClr val="FFFFFF"/>
                </a:solidFill>
                <a:latin typeface="Helvetica" pitchFamily="2" charset="0"/>
              </a:rPr>
              <a:t>Poll: Your background</a:t>
            </a:r>
          </a:p>
        </p:txBody>
      </p:sp>
      <p:sp>
        <p:nvSpPr>
          <p:cNvPr id="7" name="Content Placeholder 2"/>
          <p:cNvSpPr txBox="1">
            <a:spLocks/>
          </p:cNvSpPr>
          <p:nvPr/>
        </p:nvSpPr>
        <p:spPr>
          <a:xfrm>
            <a:off x="457200" y="2895600"/>
            <a:ext cx="10160000" cy="2336803"/>
          </a:xfrm>
          <a:prstGeom prst="rect">
            <a:avLst/>
          </a:prstGeom>
          <a:solidFill>
            <a:schemeClr val="bg1"/>
          </a:solidFill>
        </p:spPr>
        <p:txBody>
          <a:bodyPr vert="horz" lIns="121920" tIns="60960" rIns="121920" bIns="60960" rtlCol="0">
            <a:noAutofit/>
          </a:bodyPr>
          <a:lstStyle/>
          <a:p>
            <a:pPr marL="685770" indent="-685770">
              <a:buFont typeface="+mj-lt"/>
              <a:buAutoNum type="arabicPeriod"/>
            </a:pPr>
            <a:r>
              <a:rPr lang="en-US" sz="3467" dirty="0">
                <a:solidFill>
                  <a:schemeClr val="tx2">
                    <a:lumMod val="75000"/>
                  </a:schemeClr>
                </a:solidFill>
                <a:latin typeface="Helvetica" pitchFamily="2" charset="0"/>
              </a:rPr>
              <a:t>0 years</a:t>
            </a:r>
          </a:p>
          <a:p>
            <a:pPr marL="685770" indent="-685770">
              <a:buFont typeface="+mj-lt"/>
              <a:buAutoNum type="arabicPeriod"/>
            </a:pPr>
            <a:r>
              <a:rPr lang="en-US" sz="3467" dirty="0">
                <a:solidFill>
                  <a:schemeClr val="tx2">
                    <a:lumMod val="75000"/>
                  </a:schemeClr>
                </a:solidFill>
                <a:latin typeface="Helvetica" pitchFamily="2" charset="0"/>
              </a:rPr>
              <a:t>1-2 years</a:t>
            </a:r>
          </a:p>
          <a:p>
            <a:pPr marL="685770" indent="-685770">
              <a:buFont typeface="+mj-lt"/>
              <a:buAutoNum type="arabicPeriod"/>
            </a:pPr>
            <a:r>
              <a:rPr lang="en-US" sz="3467" dirty="0">
                <a:solidFill>
                  <a:schemeClr val="tx2">
                    <a:lumMod val="75000"/>
                  </a:schemeClr>
                </a:solidFill>
                <a:latin typeface="Helvetica" pitchFamily="2" charset="0"/>
              </a:rPr>
              <a:t>3-5 years</a:t>
            </a:r>
          </a:p>
          <a:p>
            <a:pPr marL="685770" indent="-685770">
              <a:buFont typeface="+mj-lt"/>
              <a:buAutoNum type="arabicPeriod"/>
            </a:pPr>
            <a:r>
              <a:rPr lang="en-US" sz="3467" dirty="0">
                <a:solidFill>
                  <a:schemeClr val="tx2">
                    <a:lumMod val="75000"/>
                  </a:schemeClr>
                </a:solidFill>
                <a:latin typeface="Helvetica" pitchFamily="2" charset="0"/>
              </a:rPr>
              <a:t>6+ years</a:t>
            </a:r>
          </a:p>
        </p:txBody>
      </p:sp>
      <p:sp>
        <p:nvSpPr>
          <p:cNvPr id="8" name="Text Placeholder 6"/>
          <p:cNvSpPr txBox="1">
            <a:spLocks/>
          </p:cNvSpPr>
          <p:nvPr/>
        </p:nvSpPr>
        <p:spPr>
          <a:xfrm>
            <a:off x="304800" y="1066800"/>
            <a:ext cx="11430000" cy="1828800"/>
          </a:xfrm>
          <a:prstGeom prst="rect">
            <a:avLst/>
          </a:prstGeom>
          <a:noFill/>
        </p:spPr>
        <p:txBody>
          <a:bodyPr vert="horz" lIns="121920" tIns="60960" rIns="121920" bIns="60960" rtlCol="0">
            <a:normAutofit/>
          </a:bodyPr>
          <a:lstStyle/>
          <a:p>
            <a:pPr lvl="0" algn="ctr">
              <a:spcBef>
                <a:spcPct val="20000"/>
              </a:spcBef>
            </a:pPr>
            <a:r>
              <a:rPr lang="en-US" sz="3600" cap="all" dirty="0">
                <a:solidFill>
                  <a:srgbClr val="2BA9E5"/>
                </a:solidFill>
              </a:rPr>
              <a:t>If you work with survivors of domestic violence, </a:t>
            </a:r>
          </a:p>
          <a:p>
            <a:pPr lvl="0" algn="ctr">
              <a:spcBef>
                <a:spcPct val="20000"/>
              </a:spcBef>
            </a:pPr>
            <a:r>
              <a:rPr lang="en-US" sz="3600" cap="all" dirty="0">
                <a:solidFill>
                  <a:srgbClr val="2BA9E5"/>
                </a:solidFill>
              </a:rPr>
              <a:t>how many years have you worked with them?</a:t>
            </a:r>
          </a:p>
        </p:txBody>
      </p:sp>
    </p:spTree>
    <p:extLst>
      <p:ext uri="{BB962C8B-B14F-4D97-AF65-F5344CB8AC3E}">
        <p14:creationId xmlns:p14="http://schemas.microsoft.com/office/powerpoint/2010/main" val="4194327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22.07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43000"/>
            <a:ext cx="12192000" cy="9907080"/>
          </a:xfrm>
          <a:prstGeom prst="rect">
            <a:avLst/>
          </a:prstGeom>
        </p:spPr>
      </p:pic>
    </p:spTree>
    <p:extLst>
      <p:ext uri="{BB962C8B-B14F-4D97-AF65-F5344CB8AC3E}">
        <p14:creationId xmlns:p14="http://schemas.microsoft.com/office/powerpoint/2010/main" val="714406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22.55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 y="1172153"/>
            <a:ext cx="7611564" cy="5381047"/>
          </a:xfrm>
          <a:prstGeom prst="rect">
            <a:avLst/>
          </a:prstGeom>
        </p:spPr>
      </p:pic>
    </p:spTree>
    <p:extLst>
      <p:ext uri="{BB962C8B-B14F-4D97-AF65-F5344CB8AC3E}">
        <p14:creationId xmlns:p14="http://schemas.microsoft.com/office/powerpoint/2010/main" val="1606280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7 at 3.23.5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600" y="-1244599"/>
            <a:ext cx="12395199" cy="9226958"/>
          </a:xfrm>
          <a:prstGeom prst="rect">
            <a:avLst/>
          </a:prstGeom>
        </p:spPr>
      </p:pic>
    </p:spTree>
    <p:extLst>
      <p:ext uri="{BB962C8B-B14F-4D97-AF65-F5344CB8AC3E}">
        <p14:creationId xmlns:p14="http://schemas.microsoft.com/office/powerpoint/2010/main" val="3280929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6705600" cy="411162"/>
          </a:xfrm>
        </p:spPr>
        <p:txBody>
          <a:bodyPr>
            <a:normAutofit fontScale="90000"/>
          </a:bodyPr>
          <a:lstStyle/>
          <a:p>
            <a:pPr algn="l"/>
            <a:r>
              <a:rPr lang="en-US" sz="3200" dirty="0">
                <a:solidFill>
                  <a:srgbClr val="FFFFFF"/>
                </a:solidFill>
              </a:rPr>
              <a:t> Lessons Learned: Resources needed to implement WINGS successfully</a:t>
            </a:r>
            <a:endParaRPr lang="en-US" sz="3200" b="1" dirty="0">
              <a:solidFill>
                <a:srgbClr val="FFFFFF"/>
              </a:solidFill>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689359350"/>
              </p:ext>
            </p:extLst>
          </p:nvPr>
        </p:nvGraphicFramePr>
        <p:xfrm>
          <a:off x="914400" y="1295400"/>
          <a:ext cx="9115426"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9288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867275" y="3509964"/>
            <a:ext cx="2457450" cy="3195637"/>
            <a:chOff x="2106" y="1974"/>
            <a:chExt cx="1548" cy="2013"/>
          </a:xfrm>
        </p:grpSpPr>
        <p:sp>
          <p:nvSpPr>
            <p:cNvPr id="5123" name="_s1034"/>
            <p:cNvSpPr>
              <a:spLocks noChangeArrowheads="1" noTextEdit="1"/>
            </p:cNvSpPr>
            <p:nvPr/>
          </p:nvSpPr>
          <p:spPr bwMode="auto">
            <a:xfrm>
              <a:off x="2106" y="1974"/>
              <a:ext cx="1548" cy="1548"/>
            </a:xfrm>
            <a:prstGeom prst="ellipse">
              <a:avLst/>
            </a:prstGeom>
            <a:solidFill>
              <a:srgbClr val="FFFF00">
                <a:alpha val="50195"/>
              </a:srgbClr>
            </a:solidFill>
            <a:ln w="4699">
              <a:solidFill>
                <a:srgbClr val="FFFF00"/>
              </a:solidFill>
              <a:round/>
              <a:headEnd/>
              <a:tailEnd/>
            </a:ln>
          </p:spPr>
          <p:txBody>
            <a:bodyPr lIns="0" tIns="0" rIns="0" bIns="0" anchor="ctr"/>
            <a:lstStyle/>
            <a:p>
              <a:endParaRPr lang="en-US" dirty="0"/>
            </a:p>
          </p:txBody>
        </p:sp>
        <p:sp>
          <p:nvSpPr>
            <p:cNvPr id="616452" name="_s1035"/>
            <p:cNvSpPr>
              <a:spLocks noChangeArrowheads="1"/>
            </p:cNvSpPr>
            <p:nvPr/>
          </p:nvSpPr>
          <p:spPr bwMode="auto">
            <a:xfrm>
              <a:off x="2321" y="3600"/>
              <a:ext cx="1119" cy="387"/>
            </a:xfrm>
            <a:prstGeom prst="rect">
              <a:avLst/>
            </a:prstGeom>
            <a:noFill/>
            <a:ln w="9525">
              <a:noFill/>
              <a:miter lim="800000"/>
              <a:headEnd/>
              <a:tailEnd/>
            </a:ln>
          </p:spPr>
          <p:txBody>
            <a:bodyPr wrap="none" lIns="0" tIns="0" rIns="0" bIns="0" anchor="ctr"/>
            <a:lstStyle/>
            <a:p>
              <a:pPr marL="342900" indent="-342900" algn="ctr">
                <a:lnSpc>
                  <a:spcPct val="95000"/>
                </a:lnSpc>
                <a:buClr>
                  <a:srgbClr val="FFFF00"/>
                </a:buClr>
                <a:buSzPct val="50000"/>
                <a:defRPr/>
              </a:pPr>
              <a:r>
                <a:rPr lang="en-US" sz="2000" b="1" dirty="0">
                  <a:solidFill>
                    <a:srgbClr val="E0DB00"/>
                  </a:solidFill>
                  <a:effectLst>
                    <a:outerShdw blurRad="38100" dist="38100" dir="2700000" algn="tl">
                      <a:srgbClr val="000000"/>
                    </a:outerShdw>
                  </a:effectLst>
                  <a:latin typeface="Calibri"/>
                  <a:cs typeface="Calibri"/>
                </a:rPr>
                <a:t>Trauma </a:t>
              </a:r>
            </a:p>
            <a:p>
              <a:pPr marL="342900" indent="-342900" algn="ctr">
                <a:lnSpc>
                  <a:spcPct val="95000"/>
                </a:lnSpc>
                <a:buClr>
                  <a:srgbClr val="FFFF00"/>
                </a:buClr>
                <a:buSzPct val="50000"/>
                <a:defRPr/>
              </a:pPr>
              <a:r>
                <a:rPr lang="en-US" sz="2000" b="1" dirty="0">
                  <a:solidFill>
                    <a:srgbClr val="E0DB00"/>
                  </a:solidFill>
                  <a:effectLst>
                    <a:outerShdw blurRad="38100" dist="38100" dir="2700000" algn="tl">
                      <a:srgbClr val="000000"/>
                    </a:outerShdw>
                  </a:effectLst>
                  <a:latin typeface="Calibri"/>
                  <a:cs typeface="Calibri"/>
                </a:rPr>
                <a:t>Mental Health</a:t>
              </a:r>
            </a:p>
          </p:txBody>
        </p:sp>
      </p:grpSp>
      <p:grpSp>
        <p:nvGrpSpPr>
          <p:cNvPr id="3" name="Group 5"/>
          <p:cNvGrpSpPr>
            <a:grpSpLocks/>
          </p:cNvGrpSpPr>
          <p:nvPr/>
        </p:nvGrpSpPr>
        <p:grpSpPr bwMode="auto">
          <a:xfrm>
            <a:off x="2566988" y="3048001"/>
            <a:ext cx="3852862" cy="2457450"/>
            <a:chOff x="657" y="1683"/>
            <a:chExt cx="2427" cy="1548"/>
          </a:xfrm>
        </p:grpSpPr>
        <p:sp>
          <p:nvSpPr>
            <p:cNvPr id="5126" name="_s1036"/>
            <p:cNvSpPr>
              <a:spLocks noChangeArrowheads="1" noTextEdit="1"/>
            </p:cNvSpPr>
            <p:nvPr/>
          </p:nvSpPr>
          <p:spPr bwMode="auto">
            <a:xfrm>
              <a:off x="1536" y="1683"/>
              <a:ext cx="1548" cy="1548"/>
            </a:xfrm>
            <a:prstGeom prst="ellipse">
              <a:avLst/>
            </a:prstGeom>
            <a:solidFill>
              <a:srgbClr val="FF9900">
                <a:alpha val="50195"/>
              </a:srgbClr>
            </a:solidFill>
            <a:ln w="4699">
              <a:solidFill>
                <a:srgbClr val="800000"/>
              </a:solidFill>
              <a:round/>
              <a:headEnd/>
              <a:tailEnd/>
            </a:ln>
          </p:spPr>
          <p:txBody>
            <a:bodyPr lIns="0" tIns="0" rIns="0" bIns="0" anchor="ctr"/>
            <a:lstStyle/>
            <a:p>
              <a:endParaRPr lang="en-US" dirty="0"/>
            </a:p>
          </p:txBody>
        </p:sp>
        <p:sp>
          <p:nvSpPr>
            <p:cNvPr id="616455" name="_s1035"/>
            <p:cNvSpPr>
              <a:spLocks noChangeArrowheads="1"/>
            </p:cNvSpPr>
            <p:nvPr/>
          </p:nvSpPr>
          <p:spPr bwMode="auto">
            <a:xfrm>
              <a:off x="657" y="2496"/>
              <a:ext cx="1119" cy="387"/>
            </a:xfrm>
            <a:prstGeom prst="rect">
              <a:avLst/>
            </a:prstGeom>
            <a:noFill/>
            <a:ln w="9525">
              <a:noFill/>
              <a:miter lim="800000"/>
              <a:headEnd/>
              <a:tailEnd/>
            </a:ln>
          </p:spPr>
          <p:txBody>
            <a:bodyPr wrap="none" lIns="0" tIns="0" rIns="0" bIns="0" anchor="ctr"/>
            <a:lstStyle/>
            <a:p>
              <a:pPr marL="342900" indent="-342900" algn="ctr">
                <a:lnSpc>
                  <a:spcPct val="95000"/>
                </a:lnSpc>
                <a:spcAft>
                  <a:spcPct val="50000"/>
                </a:spcAft>
                <a:buClr>
                  <a:srgbClr val="FFFF00"/>
                </a:buClr>
                <a:buSzPct val="50000"/>
                <a:defRPr/>
              </a:pPr>
              <a:r>
                <a:rPr lang="en-US" sz="2000" b="1" dirty="0">
                  <a:solidFill>
                    <a:srgbClr val="FF9900"/>
                  </a:solidFill>
                  <a:effectLst>
                    <a:outerShdw blurRad="38100" dist="38100" dir="2700000" algn="tl">
                      <a:srgbClr val="000000"/>
                    </a:outerShdw>
                  </a:effectLst>
                  <a:latin typeface="Calibri"/>
                  <a:cs typeface="Calibri"/>
                </a:rPr>
                <a:t>Legal</a:t>
              </a:r>
            </a:p>
          </p:txBody>
        </p:sp>
      </p:grpSp>
      <p:grpSp>
        <p:nvGrpSpPr>
          <p:cNvPr id="4" name="Group 8"/>
          <p:cNvGrpSpPr>
            <a:grpSpLocks/>
          </p:cNvGrpSpPr>
          <p:nvPr/>
        </p:nvGrpSpPr>
        <p:grpSpPr bwMode="auto">
          <a:xfrm>
            <a:off x="2362200" y="2108200"/>
            <a:ext cx="4152900" cy="2457450"/>
            <a:chOff x="528" y="1091"/>
            <a:chExt cx="2616" cy="1548"/>
          </a:xfrm>
        </p:grpSpPr>
        <p:sp>
          <p:nvSpPr>
            <p:cNvPr id="5129" name="_s1038"/>
            <p:cNvSpPr>
              <a:spLocks noChangeArrowheads="1" noTextEdit="1"/>
            </p:cNvSpPr>
            <p:nvPr/>
          </p:nvSpPr>
          <p:spPr bwMode="auto">
            <a:xfrm>
              <a:off x="1596" y="1091"/>
              <a:ext cx="1548" cy="1548"/>
            </a:xfrm>
            <a:prstGeom prst="ellipse">
              <a:avLst/>
            </a:prstGeom>
            <a:solidFill>
              <a:srgbClr val="00FF99">
                <a:alpha val="50195"/>
              </a:srgbClr>
            </a:solidFill>
            <a:ln w="4699">
              <a:solidFill>
                <a:srgbClr val="339966"/>
              </a:solidFill>
              <a:round/>
              <a:headEnd/>
              <a:tailEnd/>
            </a:ln>
          </p:spPr>
          <p:txBody>
            <a:bodyPr lIns="0" tIns="0" rIns="0" bIns="0" anchor="ctr"/>
            <a:lstStyle/>
            <a:p>
              <a:endParaRPr lang="en-US" dirty="0"/>
            </a:p>
          </p:txBody>
        </p:sp>
        <p:sp>
          <p:nvSpPr>
            <p:cNvPr id="616458" name="_s1035"/>
            <p:cNvSpPr>
              <a:spLocks noChangeArrowheads="1"/>
            </p:cNvSpPr>
            <p:nvPr/>
          </p:nvSpPr>
          <p:spPr bwMode="auto">
            <a:xfrm>
              <a:off x="528" y="1248"/>
              <a:ext cx="1119" cy="387"/>
            </a:xfrm>
            <a:prstGeom prst="rect">
              <a:avLst/>
            </a:prstGeom>
            <a:noFill/>
            <a:ln w="9525">
              <a:noFill/>
              <a:miter lim="800000"/>
              <a:headEnd/>
              <a:tailEnd/>
            </a:ln>
          </p:spPr>
          <p:txBody>
            <a:bodyPr wrap="none" lIns="0" tIns="0" rIns="0" bIns="0" anchor="ctr"/>
            <a:lstStyle/>
            <a:p>
              <a:pPr marL="342900" indent="-342900" algn="ctr">
                <a:lnSpc>
                  <a:spcPct val="95000"/>
                </a:lnSpc>
                <a:buClr>
                  <a:srgbClr val="FFFF00"/>
                </a:buClr>
                <a:buSzPct val="50000"/>
                <a:defRPr/>
              </a:pPr>
              <a:r>
                <a:rPr lang="en-US" sz="2000" b="1" dirty="0">
                  <a:solidFill>
                    <a:srgbClr val="2DFF1D"/>
                  </a:solidFill>
                  <a:effectLst>
                    <a:outerShdw blurRad="38100" dist="38100" dir="2700000" algn="tl">
                      <a:srgbClr val="000000"/>
                    </a:outerShdw>
                  </a:effectLst>
                  <a:latin typeface="Calibri"/>
                  <a:cs typeface="Calibri"/>
                </a:rPr>
                <a:t>Harm Reduction</a:t>
              </a:r>
            </a:p>
            <a:p>
              <a:pPr marL="342900" indent="-342900" algn="ctr">
                <a:lnSpc>
                  <a:spcPct val="95000"/>
                </a:lnSpc>
                <a:buClr>
                  <a:srgbClr val="FFFF00"/>
                </a:buClr>
                <a:buSzPct val="50000"/>
                <a:defRPr/>
              </a:pPr>
              <a:r>
                <a:rPr lang="en-US" sz="2000" b="1" dirty="0">
                  <a:solidFill>
                    <a:srgbClr val="2DFF1D"/>
                  </a:solidFill>
                  <a:effectLst>
                    <a:outerShdw blurRad="38100" dist="38100" dir="2700000" algn="tl">
                      <a:srgbClr val="000000"/>
                    </a:outerShdw>
                  </a:effectLst>
                  <a:latin typeface="Calibri"/>
                  <a:cs typeface="Calibri"/>
                </a:rPr>
                <a:t>Substance Use Treatment</a:t>
              </a:r>
            </a:p>
          </p:txBody>
        </p:sp>
      </p:grpSp>
      <p:grpSp>
        <p:nvGrpSpPr>
          <p:cNvPr id="5" name="Group 11"/>
          <p:cNvGrpSpPr>
            <a:grpSpLocks/>
          </p:cNvGrpSpPr>
          <p:nvPr/>
        </p:nvGrpSpPr>
        <p:grpSpPr bwMode="auto">
          <a:xfrm>
            <a:off x="4867275" y="1158876"/>
            <a:ext cx="2457450" cy="3108325"/>
            <a:chOff x="2106" y="384"/>
            <a:chExt cx="1548" cy="1961"/>
          </a:xfrm>
        </p:grpSpPr>
        <p:sp>
          <p:nvSpPr>
            <p:cNvPr id="5132" name="_s1028"/>
            <p:cNvSpPr>
              <a:spLocks noChangeArrowheads="1" noTextEdit="1"/>
            </p:cNvSpPr>
            <p:nvPr/>
          </p:nvSpPr>
          <p:spPr bwMode="auto">
            <a:xfrm>
              <a:off x="2106" y="797"/>
              <a:ext cx="1548" cy="1548"/>
            </a:xfrm>
            <a:prstGeom prst="ellipse">
              <a:avLst/>
            </a:prstGeom>
            <a:solidFill>
              <a:srgbClr val="4B33FF">
                <a:alpha val="50195"/>
              </a:srgbClr>
            </a:solidFill>
            <a:ln w="4670">
              <a:solidFill>
                <a:schemeClr val="accent2"/>
              </a:solidFill>
              <a:round/>
              <a:headEnd/>
              <a:tailEnd/>
            </a:ln>
          </p:spPr>
          <p:txBody>
            <a:bodyPr lIns="0" tIns="0" rIns="0" bIns="0" anchor="ctr"/>
            <a:lstStyle/>
            <a:p>
              <a:endParaRPr lang="en-US" dirty="0"/>
            </a:p>
          </p:txBody>
        </p:sp>
        <p:sp>
          <p:nvSpPr>
            <p:cNvPr id="5133" name="_s1035"/>
            <p:cNvSpPr>
              <a:spLocks noChangeArrowheads="1"/>
            </p:cNvSpPr>
            <p:nvPr/>
          </p:nvSpPr>
          <p:spPr bwMode="auto">
            <a:xfrm>
              <a:off x="2928" y="384"/>
              <a:ext cx="447" cy="387"/>
            </a:xfrm>
            <a:prstGeom prst="rect">
              <a:avLst/>
            </a:prstGeom>
            <a:noFill/>
            <a:ln w="9525">
              <a:noFill/>
              <a:miter lim="800000"/>
              <a:headEnd/>
              <a:tailEnd/>
            </a:ln>
          </p:spPr>
          <p:txBody>
            <a:bodyPr wrap="none" lIns="0" tIns="0" rIns="0" bIns="0" anchor="ctr"/>
            <a:lstStyle/>
            <a:p>
              <a:pPr marL="342900" indent="-342900" algn="ctr">
                <a:lnSpc>
                  <a:spcPct val="95000"/>
                </a:lnSpc>
                <a:spcAft>
                  <a:spcPts val="240"/>
                </a:spcAft>
                <a:buClr>
                  <a:srgbClr val="FFFF00"/>
                </a:buClr>
                <a:buSzPct val="50000"/>
              </a:pPr>
              <a:r>
                <a:rPr lang="en-US" sz="2400" b="1" dirty="0">
                  <a:solidFill>
                    <a:schemeClr val="tx2"/>
                  </a:solidFill>
                  <a:latin typeface="Calibri"/>
                  <a:cs typeface="Calibri"/>
                </a:rPr>
                <a:t>HIV/STIs</a:t>
              </a:r>
            </a:p>
            <a:p>
              <a:pPr marL="342900" indent="-342900" algn="ctr">
                <a:lnSpc>
                  <a:spcPct val="95000"/>
                </a:lnSpc>
                <a:spcAft>
                  <a:spcPts val="240"/>
                </a:spcAft>
                <a:buClr>
                  <a:srgbClr val="FFFF00"/>
                </a:buClr>
                <a:buSzPct val="50000"/>
              </a:pPr>
              <a:r>
                <a:rPr lang="en-US" sz="2400" b="1" dirty="0">
                  <a:solidFill>
                    <a:schemeClr val="tx2"/>
                  </a:solidFill>
                  <a:latin typeface="Calibri"/>
                  <a:cs typeface="Calibri"/>
                </a:rPr>
                <a:t>Reproductive Health</a:t>
              </a:r>
            </a:p>
          </p:txBody>
        </p:sp>
      </p:grpSp>
      <p:sp>
        <p:nvSpPr>
          <p:cNvPr id="616462" name="_s1030"/>
          <p:cNvSpPr>
            <a:spLocks noChangeArrowheads="1" noTextEdit="1"/>
          </p:cNvSpPr>
          <p:nvPr/>
        </p:nvSpPr>
        <p:spPr bwMode="auto">
          <a:xfrm>
            <a:off x="5676901" y="2108200"/>
            <a:ext cx="2530475" cy="2457450"/>
          </a:xfrm>
          <a:prstGeom prst="ellipse">
            <a:avLst/>
          </a:prstGeom>
          <a:solidFill>
            <a:srgbClr val="FF0000">
              <a:alpha val="50195"/>
            </a:srgbClr>
          </a:solidFill>
          <a:ln w="4699">
            <a:solidFill>
              <a:srgbClr val="FF0000"/>
            </a:solidFill>
            <a:round/>
            <a:headEnd/>
            <a:tailEnd/>
          </a:ln>
        </p:spPr>
        <p:txBody>
          <a:bodyPr lIns="0" tIns="0" rIns="0" bIns="0" anchor="ctr"/>
          <a:lstStyle/>
          <a:p>
            <a:endParaRPr lang="en-US" dirty="0"/>
          </a:p>
        </p:txBody>
      </p:sp>
      <p:sp>
        <p:nvSpPr>
          <p:cNvPr id="616463" name="_s1035"/>
          <p:cNvSpPr>
            <a:spLocks noChangeArrowheads="1"/>
          </p:cNvSpPr>
          <p:nvPr/>
        </p:nvSpPr>
        <p:spPr bwMode="auto">
          <a:xfrm>
            <a:off x="8077200" y="2200276"/>
            <a:ext cx="2590800" cy="919163"/>
          </a:xfrm>
          <a:prstGeom prst="rect">
            <a:avLst/>
          </a:prstGeom>
          <a:noFill/>
          <a:ln w="9525">
            <a:noFill/>
            <a:miter lim="800000"/>
            <a:headEnd/>
            <a:tailEnd/>
          </a:ln>
        </p:spPr>
        <p:txBody>
          <a:bodyPr wrap="none" lIns="0" tIns="0" rIns="0" bIns="0" anchor="ctr"/>
          <a:lstStyle/>
          <a:p>
            <a:pPr marL="342900" indent="-342900" algn="ctr">
              <a:lnSpc>
                <a:spcPct val="95000"/>
              </a:lnSpc>
              <a:buClr>
                <a:srgbClr val="FFFF00"/>
              </a:buClr>
              <a:buSzPct val="50000"/>
              <a:defRPr/>
            </a:pPr>
            <a:r>
              <a:rPr lang="en-US" sz="2000" b="1" dirty="0">
                <a:solidFill>
                  <a:srgbClr val="FF0000"/>
                </a:solidFill>
                <a:effectLst>
                  <a:outerShdw blurRad="38100" dist="38100" dir="2700000" algn="tl">
                    <a:srgbClr val="000000"/>
                  </a:outerShdw>
                </a:effectLst>
                <a:latin typeface="Calibri"/>
                <a:cs typeface="Calibri"/>
              </a:rPr>
              <a:t>Poverty Alleviation</a:t>
            </a:r>
          </a:p>
          <a:p>
            <a:pPr marL="342900" indent="-342900" algn="ctr">
              <a:lnSpc>
                <a:spcPct val="95000"/>
              </a:lnSpc>
              <a:buClr>
                <a:srgbClr val="FFFF00"/>
              </a:buClr>
              <a:buSzPct val="50000"/>
              <a:defRPr/>
            </a:pPr>
            <a:r>
              <a:rPr lang="en-US" sz="2000" b="1" dirty="0">
                <a:solidFill>
                  <a:srgbClr val="FF0000"/>
                </a:solidFill>
                <a:effectLst>
                  <a:outerShdw blurRad="38100" dist="38100" dir="2700000" algn="tl">
                    <a:srgbClr val="000000"/>
                  </a:outerShdw>
                </a:effectLst>
                <a:latin typeface="Calibri"/>
                <a:cs typeface="Calibri"/>
              </a:rPr>
              <a:t>Employment</a:t>
            </a:r>
          </a:p>
        </p:txBody>
      </p:sp>
      <p:grpSp>
        <p:nvGrpSpPr>
          <p:cNvPr id="6" name="Group 16"/>
          <p:cNvGrpSpPr>
            <a:grpSpLocks/>
          </p:cNvGrpSpPr>
          <p:nvPr/>
        </p:nvGrpSpPr>
        <p:grpSpPr bwMode="auto">
          <a:xfrm>
            <a:off x="5676900" y="3043238"/>
            <a:ext cx="4381500" cy="2457450"/>
            <a:chOff x="2616" y="1917"/>
            <a:chExt cx="2760" cy="1548"/>
          </a:xfrm>
        </p:grpSpPr>
        <p:sp>
          <p:nvSpPr>
            <p:cNvPr id="5137" name="_s1032"/>
            <p:cNvSpPr>
              <a:spLocks noChangeArrowheads="1" noTextEdit="1"/>
            </p:cNvSpPr>
            <p:nvPr/>
          </p:nvSpPr>
          <p:spPr bwMode="auto">
            <a:xfrm>
              <a:off x="2616" y="1917"/>
              <a:ext cx="1548" cy="1548"/>
            </a:xfrm>
            <a:prstGeom prst="ellipse">
              <a:avLst/>
            </a:prstGeom>
            <a:solidFill>
              <a:srgbClr val="CC0099">
                <a:alpha val="50195"/>
              </a:srgbClr>
            </a:solidFill>
            <a:ln w="4670">
              <a:solidFill>
                <a:schemeClr val="folHlink"/>
              </a:solidFill>
              <a:round/>
              <a:headEnd/>
              <a:tailEnd/>
            </a:ln>
          </p:spPr>
          <p:txBody>
            <a:bodyPr lIns="0" tIns="0" rIns="0" bIns="0" anchor="ctr"/>
            <a:lstStyle/>
            <a:p>
              <a:endParaRPr lang="en-US" dirty="0"/>
            </a:p>
          </p:txBody>
        </p:sp>
        <p:sp>
          <p:nvSpPr>
            <p:cNvPr id="616466" name="_s1035"/>
            <p:cNvSpPr>
              <a:spLocks noChangeArrowheads="1"/>
            </p:cNvSpPr>
            <p:nvPr/>
          </p:nvSpPr>
          <p:spPr bwMode="auto">
            <a:xfrm>
              <a:off x="4257" y="2781"/>
              <a:ext cx="1119" cy="579"/>
            </a:xfrm>
            <a:prstGeom prst="rect">
              <a:avLst/>
            </a:prstGeom>
            <a:noFill/>
            <a:ln w="9525">
              <a:noFill/>
              <a:miter lim="800000"/>
              <a:headEnd/>
              <a:tailEnd/>
            </a:ln>
          </p:spPr>
          <p:txBody>
            <a:bodyPr wrap="none" lIns="0" tIns="0" rIns="0" bIns="0" anchor="ctr"/>
            <a:lstStyle/>
            <a:p>
              <a:pPr marL="342900" indent="-342900" algn="ctr">
                <a:lnSpc>
                  <a:spcPct val="95000"/>
                </a:lnSpc>
                <a:spcAft>
                  <a:spcPct val="50000"/>
                </a:spcAft>
                <a:buClr>
                  <a:srgbClr val="FFFF00"/>
                </a:buClr>
                <a:buSzPct val="50000"/>
                <a:defRPr/>
              </a:pPr>
              <a:r>
                <a:rPr lang="en-US" sz="2000" b="1" dirty="0">
                  <a:solidFill>
                    <a:srgbClr val="FF00FF"/>
                  </a:solidFill>
                  <a:effectLst>
                    <a:outerShdw blurRad="38100" dist="38100" dir="2700000" algn="tl">
                      <a:srgbClr val="000000"/>
                    </a:outerShdw>
                  </a:effectLst>
                  <a:latin typeface="Calibri"/>
                  <a:cs typeface="Calibri"/>
                </a:rPr>
                <a:t> Housing</a:t>
              </a:r>
            </a:p>
          </p:txBody>
        </p:sp>
      </p:grpSp>
      <p:sp>
        <p:nvSpPr>
          <p:cNvPr id="5139" name="Rectangle 19"/>
          <p:cNvSpPr>
            <a:spLocks noChangeArrowheads="1"/>
          </p:cNvSpPr>
          <p:nvPr/>
        </p:nvSpPr>
        <p:spPr bwMode="auto">
          <a:xfrm>
            <a:off x="1905000" y="0"/>
            <a:ext cx="8763000" cy="1371600"/>
          </a:xfrm>
          <a:prstGeom prst="rect">
            <a:avLst/>
          </a:prstGeom>
          <a:noFill/>
          <a:ln w="9525">
            <a:noFill/>
            <a:miter lim="800000"/>
            <a:headEnd/>
            <a:tailEnd/>
          </a:ln>
        </p:spPr>
        <p:txBody>
          <a:bodyPr lIns="0" tIns="0" rIns="0" bIns="0" anchor="ctr"/>
          <a:lstStyle/>
          <a:p>
            <a:endParaRPr lang="en-US" sz="2900" b="1" dirty="0">
              <a:solidFill>
                <a:srgbClr val="FF0000"/>
              </a:solidFill>
            </a:endParaRPr>
          </a:p>
        </p:txBody>
      </p:sp>
      <p:grpSp>
        <p:nvGrpSpPr>
          <p:cNvPr id="7" name="Group 20"/>
          <p:cNvGrpSpPr>
            <a:grpSpLocks/>
          </p:cNvGrpSpPr>
          <p:nvPr/>
        </p:nvGrpSpPr>
        <p:grpSpPr bwMode="auto">
          <a:xfrm>
            <a:off x="5181600" y="3276600"/>
            <a:ext cx="2133600" cy="1219200"/>
            <a:chOff x="2304" y="2064"/>
            <a:chExt cx="1344" cy="768"/>
          </a:xfrm>
        </p:grpSpPr>
        <p:sp>
          <p:nvSpPr>
            <p:cNvPr id="5141" name="_s1032"/>
            <p:cNvSpPr>
              <a:spLocks noChangeArrowheads="1" noTextEdit="1"/>
            </p:cNvSpPr>
            <p:nvPr/>
          </p:nvSpPr>
          <p:spPr bwMode="auto">
            <a:xfrm>
              <a:off x="2396" y="2064"/>
              <a:ext cx="1108" cy="768"/>
            </a:xfrm>
            <a:prstGeom prst="ellipse">
              <a:avLst/>
            </a:prstGeom>
            <a:solidFill>
              <a:srgbClr val="FFFF99"/>
            </a:solidFill>
            <a:ln w="38100">
              <a:solidFill>
                <a:srgbClr val="FF6600"/>
              </a:solidFill>
              <a:round/>
              <a:headEnd/>
              <a:tailEnd/>
            </a:ln>
          </p:spPr>
          <p:txBody>
            <a:bodyPr lIns="0" tIns="0" rIns="0" bIns="0" anchor="ctr"/>
            <a:lstStyle/>
            <a:p>
              <a:endParaRPr lang="en-US" dirty="0"/>
            </a:p>
          </p:txBody>
        </p:sp>
        <p:sp>
          <p:nvSpPr>
            <p:cNvPr id="616470" name="Text Box 22"/>
            <p:cNvSpPr txBox="1">
              <a:spLocks noChangeArrowheads="1"/>
            </p:cNvSpPr>
            <p:nvPr/>
          </p:nvSpPr>
          <p:spPr bwMode="auto">
            <a:xfrm>
              <a:off x="2304" y="2286"/>
              <a:ext cx="1344" cy="244"/>
            </a:xfrm>
            <a:prstGeom prst="rect">
              <a:avLst/>
            </a:prstGeom>
            <a:no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algn="ctr">
                <a:lnSpc>
                  <a:spcPct val="95000"/>
                </a:lnSpc>
                <a:spcBef>
                  <a:spcPct val="50000"/>
                </a:spcBef>
                <a:spcAft>
                  <a:spcPct val="50000"/>
                </a:spcAft>
                <a:buClr>
                  <a:srgbClr val="FFFF00"/>
                </a:buClr>
                <a:buSzPct val="50000"/>
                <a:defRPr/>
              </a:pPr>
              <a:r>
                <a:rPr lang="en-US" sz="2000" b="1" cap="all"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a:cs typeface="Calibri"/>
                </a:rPr>
                <a:t>IPV Services</a:t>
              </a:r>
            </a:p>
          </p:txBody>
        </p:sp>
      </p:grpSp>
      <p:sp>
        <p:nvSpPr>
          <p:cNvPr id="8" name="TextBox 7"/>
          <p:cNvSpPr txBox="1"/>
          <p:nvPr/>
        </p:nvSpPr>
        <p:spPr>
          <a:xfrm>
            <a:off x="1600200" y="-76200"/>
            <a:ext cx="7391400" cy="1077218"/>
          </a:xfrm>
          <a:prstGeom prst="rect">
            <a:avLst/>
          </a:prstGeom>
          <a:noFill/>
        </p:spPr>
        <p:txBody>
          <a:bodyPr wrap="square" rtlCol="0">
            <a:spAutoFit/>
          </a:bodyPr>
          <a:lstStyle/>
          <a:p>
            <a:r>
              <a:rPr lang="en-US" sz="3200" cap="all" dirty="0">
                <a:solidFill>
                  <a:srgbClr val="FFFFFF"/>
                </a:solidFill>
              </a:rPr>
              <a:t>Building a Community Network of </a:t>
            </a:r>
            <a:br>
              <a:rPr lang="en-US" sz="3200" cap="all" dirty="0">
                <a:solidFill>
                  <a:srgbClr val="FFFFFF"/>
                </a:solidFill>
              </a:rPr>
            </a:br>
            <a:r>
              <a:rPr lang="en-US" sz="3200" cap="all" dirty="0">
                <a:solidFill>
                  <a:srgbClr val="FFFFFF"/>
                </a:solidFill>
              </a:rPr>
              <a:t>Coordinated IPV Services</a:t>
            </a:r>
          </a:p>
        </p:txBody>
      </p:sp>
      <p:sp>
        <p:nvSpPr>
          <p:cNvPr id="9" name="TextBox 8">
            <a:extLst>
              <a:ext uri="{FF2B5EF4-FFF2-40B4-BE49-F238E27FC236}">
                <a16:creationId xmlns:a16="http://schemas.microsoft.com/office/drawing/2014/main" id="{8B3438E0-AACA-AC42-B698-5D1D41974ECE}"/>
              </a:ext>
            </a:extLst>
          </p:cNvPr>
          <p:cNvSpPr txBox="1"/>
          <p:nvPr/>
        </p:nvSpPr>
        <p:spPr>
          <a:xfrm>
            <a:off x="1905000" y="5500688"/>
            <a:ext cx="1909762" cy="923330"/>
          </a:xfrm>
          <a:prstGeom prst="rect">
            <a:avLst/>
          </a:prstGeom>
          <a:noFill/>
        </p:spPr>
        <p:txBody>
          <a:bodyPr wrap="square" rtlCol="0">
            <a:spAutoFit/>
          </a:bodyPr>
          <a:lstStyle/>
          <a:p>
            <a:r>
              <a:rPr lang="en-US" i="1" dirty="0">
                <a:latin typeface="Helvetica" pitchFamily="2" charset="0"/>
              </a:rPr>
              <a:t>NO WRONG DOOR !</a:t>
            </a:r>
          </a:p>
          <a:p>
            <a:endParaRPr lang="en-US" i="1" dirty="0">
              <a:latin typeface="Helvetica" pitchFamily="2" charset="0"/>
            </a:endParaRPr>
          </a:p>
        </p:txBody>
      </p:sp>
    </p:spTree>
    <p:extLst>
      <p:ext uri="{BB962C8B-B14F-4D97-AF65-F5344CB8AC3E}">
        <p14:creationId xmlns:p14="http://schemas.microsoft.com/office/powerpoint/2010/main" val="18117563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066800"/>
            <a:ext cx="8839200" cy="5410200"/>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spcAft>
                <a:spcPts val="600"/>
              </a:spcAft>
              <a:buFont typeface="Arial" panose="020B0604020202020204" pitchFamily="34" charset="0"/>
              <a:buChar char="•"/>
            </a:pPr>
            <a:r>
              <a:rPr lang="en-US" sz="2400" dirty="0">
                <a:solidFill>
                  <a:schemeClr val="tx2">
                    <a:lumMod val="75000"/>
                  </a:schemeClr>
                </a:solidFill>
                <a:latin typeface="Helvetica" pitchFamily="2" charset="0"/>
              </a:rPr>
              <a:t> Studies show WINGS computerized model is equally effective in identifying and reducing different types of GBV as WINGS delivered by a clinician or counselor (Gilbert et al., 2015; Gilbert et al., 2016). </a:t>
            </a:r>
          </a:p>
          <a:p>
            <a:pPr>
              <a:spcAft>
                <a:spcPts val="600"/>
              </a:spcAft>
              <a:buFont typeface="Arial" panose="020B0604020202020204" pitchFamily="34" charset="0"/>
              <a:buChar char="•"/>
            </a:pPr>
            <a:r>
              <a:rPr lang="en-US" sz="2400" dirty="0">
                <a:solidFill>
                  <a:schemeClr val="tx2">
                    <a:lumMod val="75000"/>
                  </a:schemeClr>
                </a:solidFill>
                <a:latin typeface="Helvetica" pitchFamily="2" charset="0"/>
              </a:rPr>
              <a:t>May provide greater sense of privacy and confidentiality, particularly in settings where women are fearful of disclosure</a:t>
            </a:r>
          </a:p>
          <a:p>
            <a:pPr>
              <a:spcAft>
                <a:spcPts val="600"/>
              </a:spcAft>
              <a:buFont typeface="Arial" panose="020B0604020202020204" pitchFamily="34" charset="0"/>
              <a:buChar char="•"/>
            </a:pPr>
            <a:r>
              <a:rPr lang="en-US" sz="2400" dirty="0">
                <a:solidFill>
                  <a:schemeClr val="tx2">
                    <a:lumMod val="75000"/>
                  </a:schemeClr>
                </a:solidFill>
                <a:latin typeface="Helvetica" pitchFamily="2" charset="0"/>
              </a:rPr>
              <a:t>May extend reach of IPV services in overburdened high caseload settings</a:t>
            </a:r>
          </a:p>
          <a:p>
            <a:pPr>
              <a:spcAft>
                <a:spcPts val="600"/>
              </a:spcAft>
              <a:buFont typeface="Arial" panose="020B0604020202020204" pitchFamily="34" charset="0"/>
              <a:buChar char="•"/>
            </a:pPr>
            <a:r>
              <a:rPr lang="en-US" sz="2400" dirty="0">
                <a:solidFill>
                  <a:schemeClr val="tx2">
                    <a:lumMod val="75000"/>
                  </a:schemeClr>
                </a:solidFill>
                <a:latin typeface="Helvetica" pitchFamily="2" charset="0"/>
              </a:rPr>
              <a:t>May be culturally tailored and translated into different languages in settings where there are a  lack of bilingual speaking staff</a:t>
            </a:r>
          </a:p>
          <a:p>
            <a:pPr>
              <a:spcAft>
                <a:spcPts val="600"/>
              </a:spcAft>
              <a:buFont typeface="Arial" panose="020B0604020202020204" pitchFamily="34" charset="0"/>
              <a:buChar char="•"/>
            </a:pPr>
            <a:r>
              <a:rPr lang="en-US" sz="2400" dirty="0">
                <a:solidFill>
                  <a:schemeClr val="tx2">
                    <a:lumMod val="75000"/>
                  </a:schemeClr>
                </a:solidFill>
                <a:latin typeface="Helvetica" pitchFamily="2" charset="0"/>
              </a:rPr>
              <a:t>Can generate aggregate data that can be used to inform policy and programs to address GBV</a:t>
            </a:r>
          </a:p>
          <a:p>
            <a:pPr>
              <a:spcAft>
                <a:spcPts val="600"/>
              </a:spcAft>
              <a:buFont typeface="Arial" panose="020B0604020202020204" pitchFamily="34" charset="0"/>
              <a:buChar char="•"/>
            </a:pPr>
            <a:r>
              <a:rPr lang="en-US" sz="2400" dirty="0">
                <a:solidFill>
                  <a:schemeClr val="tx2">
                    <a:lumMod val="75000"/>
                  </a:schemeClr>
                </a:solidFill>
                <a:latin typeface="Helvetica" pitchFamily="2" charset="0"/>
              </a:rPr>
              <a:t>May be used to pivot around COVID restrictions!</a:t>
            </a:r>
          </a:p>
          <a:p>
            <a:pPr marL="0" indent="0">
              <a:spcAft>
                <a:spcPts val="600"/>
              </a:spcAft>
            </a:pPr>
            <a:endParaRPr lang="en-US" sz="2400" dirty="0">
              <a:solidFill>
                <a:schemeClr val="tx2">
                  <a:lumMod val="75000"/>
                </a:schemeClr>
              </a:solidFill>
            </a:endParaRPr>
          </a:p>
        </p:txBody>
      </p:sp>
      <p:sp>
        <p:nvSpPr>
          <p:cNvPr id="4" name="Text Placeholder 3"/>
          <p:cNvSpPr>
            <a:spLocks noGrp="1"/>
          </p:cNvSpPr>
          <p:nvPr>
            <p:ph type="body" sz="half" idx="2"/>
          </p:nvPr>
        </p:nvSpPr>
        <p:spPr>
          <a:xfrm>
            <a:off x="1524000" y="2"/>
            <a:ext cx="9525000" cy="1219199"/>
          </a:xfrm>
          <a:noFill/>
        </p:spPr>
        <p:txBody>
          <a:bodyPr>
            <a:normAutofit/>
          </a:bodyPr>
          <a:lstStyle/>
          <a:p>
            <a:r>
              <a:rPr lang="en-US" sz="2800" cap="all" dirty="0">
                <a:solidFill>
                  <a:schemeClr val="bg1"/>
                </a:solidFill>
                <a:latin typeface="Helvetica" pitchFamily="2" charset="0"/>
              </a:rPr>
              <a:t>Potential benefits of a computerized </a:t>
            </a:r>
          </a:p>
          <a:p>
            <a:r>
              <a:rPr lang="en-US" sz="2800" cap="all" dirty="0">
                <a:solidFill>
                  <a:schemeClr val="bg1"/>
                </a:solidFill>
                <a:latin typeface="Helvetica" pitchFamily="2" charset="0"/>
              </a:rPr>
              <a:t>self-paced GBV SBIRT model</a:t>
            </a:r>
          </a:p>
        </p:txBody>
      </p:sp>
    </p:spTree>
    <p:extLst>
      <p:ext uri="{BB962C8B-B14F-4D97-AF65-F5344CB8AC3E}">
        <p14:creationId xmlns:p14="http://schemas.microsoft.com/office/powerpoint/2010/main" val="3884391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001001" cy="1168400"/>
          </a:xfrm>
        </p:spPr>
        <p:txBody>
          <a:bodyPr>
            <a:normAutofit fontScale="90000"/>
          </a:bodyPr>
          <a:lstStyle/>
          <a:p>
            <a:r>
              <a:rPr lang="en-US" sz="3600" b="0" dirty="0" err="1">
                <a:solidFill>
                  <a:srgbClr val="FFFFFF"/>
                </a:solidFill>
              </a:rPr>
              <a:t>FUTURe</a:t>
            </a:r>
            <a:r>
              <a:rPr lang="en-US" sz="3600" b="0" dirty="0">
                <a:solidFill>
                  <a:srgbClr val="FFFFFF"/>
                </a:solidFill>
              </a:rPr>
              <a:t> Directions to tackle CovID-19/IPV </a:t>
            </a:r>
            <a:r>
              <a:rPr lang="en-US" sz="3600" b="0" dirty="0" err="1">
                <a:solidFill>
                  <a:srgbClr val="FFFFFF"/>
                </a:solidFill>
              </a:rPr>
              <a:t>syNDEMIC</a:t>
            </a:r>
            <a:endParaRPr lang="en-US" sz="3600" dirty="0">
              <a:solidFill>
                <a:srgbClr val="FFFFFF"/>
              </a:solidFill>
            </a:endParaRPr>
          </a:p>
        </p:txBody>
      </p:sp>
      <p:sp>
        <p:nvSpPr>
          <p:cNvPr id="3" name="Content Placeholder 2"/>
          <p:cNvSpPr>
            <a:spLocks noGrp="1"/>
          </p:cNvSpPr>
          <p:nvPr>
            <p:ph idx="1"/>
          </p:nvPr>
        </p:nvSpPr>
        <p:spPr>
          <a:xfrm>
            <a:off x="1" y="990600"/>
            <a:ext cx="6287990" cy="5867400"/>
          </a:xfrm>
          <a:noFill/>
          <a:ln>
            <a:noFill/>
          </a:ln>
        </p:spPr>
        <p:style>
          <a:lnRef idx="2">
            <a:schemeClr val="accent1"/>
          </a:lnRef>
          <a:fillRef idx="1">
            <a:schemeClr val="lt1"/>
          </a:fillRef>
          <a:effectRef idx="0">
            <a:schemeClr val="accent1"/>
          </a:effectRef>
          <a:fontRef idx="minor">
            <a:schemeClr val="dk1"/>
          </a:fontRef>
        </p:style>
        <p:txBody>
          <a:bodyPr>
            <a:normAutofit fontScale="40000" lnSpcReduction="20000"/>
          </a:bodyPr>
          <a:lstStyle/>
          <a:p>
            <a:pPr marL="685800" indent="-685800">
              <a:spcAft>
                <a:spcPts val="1200"/>
              </a:spcAft>
              <a:buFont typeface="Arial" panose="020B0604020202020204" pitchFamily="34" charset="0"/>
              <a:buChar char="•"/>
            </a:pPr>
            <a:r>
              <a:rPr lang="en-US" sz="5100" dirty="0">
                <a:solidFill>
                  <a:schemeClr val="tx2">
                    <a:lumMod val="75000"/>
                  </a:schemeClr>
                </a:solidFill>
                <a:latin typeface="Helvetica" pitchFamily="2" charset="0"/>
              </a:rPr>
              <a:t>Collect  aggregate data on  IPV and other types of gender-based violence (GBV) to document scope and severity of public health threat of violence against women in communities hit hard by COVID</a:t>
            </a:r>
          </a:p>
          <a:p>
            <a:pPr marL="685800" indent="-685800">
              <a:spcAft>
                <a:spcPts val="1200"/>
              </a:spcAft>
              <a:buFont typeface="Arial" panose="020B0604020202020204" pitchFamily="34" charset="0"/>
              <a:buChar char="•"/>
            </a:pPr>
            <a:r>
              <a:rPr lang="en-US" sz="5100" dirty="0">
                <a:solidFill>
                  <a:schemeClr val="tx2">
                    <a:lumMod val="75000"/>
                  </a:schemeClr>
                </a:solidFill>
                <a:latin typeface="Helvetica" pitchFamily="2" charset="0"/>
              </a:rPr>
              <a:t>Use data to target policy and culturally tailored program efforts to redress IPV and GBV among women in high burden communities</a:t>
            </a:r>
          </a:p>
          <a:p>
            <a:pPr marL="685800" indent="-685800">
              <a:spcAft>
                <a:spcPts val="1200"/>
              </a:spcAft>
              <a:buFont typeface="Arial" panose="020B0604020202020204" pitchFamily="34" charset="0"/>
              <a:buChar char="•"/>
            </a:pPr>
            <a:r>
              <a:rPr lang="en-US" sz="5100" dirty="0">
                <a:solidFill>
                  <a:schemeClr val="tx2">
                    <a:lumMod val="75000"/>
                  </a:schemeClr>
                </a:solidFill>
                <a:latin typeface="Helvetica" pitchFamily="2" charset="0"/>
              </a:rPr>
              <a:t>Integrate IPV prevention and brief interventions like WINGS in COVID prevention, testing and contact tracing initiatives (e.g. social media campaigns, COVID</a:t>
            </a:r>
          </a:p>
          <a:p>
            <a:pPr marL="685800" indent="-685800">
              <a:spcAft>
                <a:spcPts val="1200"/>
              </a:spcAft>
              <a:buFont typeface="Arial" panose="020B0604020202020204" pitchFamily="34" charset="0"/>
              <a:buChar char="•"/>
            </a:pPr>
            <a:r>
              <a:rPr lang="en-US" sz="5100" dirty="0">
                <a:latin typeface="Helvetica" pitchFamily="2" charset="0"/>
              </a:rPr>
              <a:t>Ensure universal access to internet and smart phones and use social media to encourage groups to connect and  direct individuals to trusted resources for all types of support</a:t>
            </a:r>
            <a:endParaRPr lang="en-US" sz="5100" dirty="0">
              <a:solidFill>
                <a:schemeClr val="tx2">
                  <a:lumMod val="75000"/>
                </a:schemeClr>
              </a:solidFill>
              <a:latin typeface="Helvetica" pitchFamily="2" charset="0"/>
            </a:endParaRPr>
          </a:p>
          <a:p>
            <a:pPr marL="0" indent="0">
              <a:spcAft>
                <a:spcPts val="1200"/>
              </a:spcAft>
            </a:pPr>
            <a:endParaRPr lang="en-US" sz="5100" dirty="0">
              <a:solidFill>
                <a:schemeClr val="tx2">
                  <a:lumMod val="75000"/>
                </a:schemeClr>
              </a:solidFill>
              <a:latin typeface="Helvetica" pitchFamily="2" charset="0"/>
            </a:endParaRPr>
          </a:p>
          <a:p>
            <a:pPr marL="0" indent="0">
              <a:spcAft>
                <a:spcPts val="1200"/>
              </a:spcAft>
            </a:pPr>
            <a:endParaRPr lang="en-US" sz="5100" dirty="0">
              <a:solidFill>
                <a:schemeClr val="tx2">
                  <a:lumMod val="75000"/>
                </a:schemeClr>
              </a:solidFill>
            </a:endParaRPr>
          </a:p>
          <a:p>
            <a:pPr marL="0" indent="0">
              <a:spcAft>
                <a:spcPts val="1200"/>
              </a:spcAft>
            </a:pPr>
            <a:endParaRPr lang="en-US" sz="2400" dirty="0">
              <a:solidFill>
                <a:schemeClr val="tx2">
                  <a:lumMod val="75000"/>
                </a:schemeClr>
              </a:solidFill>
            </a:endParaRPr>
          </a:p>
          <a:p>
            <a:pPr marL="0" indent="0">
              <a:spcAft>
                <a:spcPts val="1200"/>
              </a:spcAft>
            </a:pPr>
            <a:endParaRPr lang="en-US" sz="2400" dirty="0">
              <a:solidFill>
                <a:schemeClr val="tx2">
                  <a:lumMod val="75000"/>
                </a:schemeClr>
              </a:solidFill>
            </a:endParaRPr>
          </a:p>
          <a:p>
            <a:pPr marL="0" indent="0">
              <a:spcAft>
                <a:spcPts val="1200"/>
              </a:spcAft>
            </a:pPr>
            <a:endParaRPr lang="en-US" sz="2400" dirty="0">
              <a:solidFill>
                <a:schemeClr val="tx2">
                  <a:lumMod val="75000"/>
                </a:schemeClr>
              </a:solidFill>
            </a:endParaRPr>
          </a:p>
        </p:txBody>
      </p:sp>
      <p:pic>
        <p:nvPicPr>
          <p:cNvPr id="8" name="Picture 7">
            <a:extLst>
              <a:ext uri="{FF2B5EF4-FFF2-40B4-BE49-F238E27FC236}">
                <a16:creationId xmlns:a16="http://schemas.microsoft.com/office/drawing/2014/main" id="{F0921D64-B6F8-494F-A1E9-47C0414469BE}"/>
              </a:ext>
            </a:extLst>
          </p:cNvPr>
          <p:cNvPicPr>
            <a:picLocks noChangeAspect="1"/>
          </p:cNvPicPr>
          <p:nvPr/>
        </p:nvPicPr>
        <p:blipFill>
          <a:blip r:embed="rId3"/>
          <a:stretch>
            <a:fillRect/>
          </a:stretch>
        </p:blipFill>
        <p:spPr>
          <a:xfrm>
            <a:off x="6287990" y="990601"/>
            <a:ext cx="5904010" cy="5867400"/>
          </a:xfrm>
          <a:prstGeom prst="rect">
            <a:avLst/>
          </a:prstGeom>
        </p:spPr>
      </p:pic>
    </p:spTree>
    <p:extLst>
      <p:ext uri="{BB962C8B-B14F-4D97-AF65-F5344CB8AC3E}">
        <p14:creationId xmlns:p14="http://schemas.microsoft.com/office/powerpoint/2010/main" val="610927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EE4F-BD2C-B443-9B3B-D5FB50DE3A4F}"/>
              </a:ext>
            </a:extLst>
          </p:cNvPr>
          <p:cNvSpPr>
            <a:spLocks noGrp="1"/>
          </p:cNvSpPr>
          <p:nvPr>
            <p:ph type="title"/>
          </p:nvPr>
        </p:nvSpPr>
        <p:spPr>
          <a:xfrm>
            <a:off x="-381000" y="228601"/>
            <a:ext cx="10972800" cy="1143000"/>
          </a:xfrm>
        </p:spPr>
        <p:txBody>
          <a:bodyPr>
            <a:normAutofit fontScale="90000"/>
          </a:bodyPr>
          <a:lstStyle/>
          <a:p>
            <a:r>
              <a:rPr lang="en-US" sz="3200" dirty="0">
                <a:solidFill>
                  <a:schemeClr val="bg1"/>
                </a:solidFill>
                <a:latin typeface="Helvetica" pitchFamily="2" charset="0"/>
              </a:rPr>
              <a:t>Moving UPSTREAM tackling COVID-19/IPV SYNDEMIC</a:t>
            </a:r>
            <a:br>
              <a:rPr lang="en-US" sz="3200" dirty="0">
                <a:solidFill>
                  <a:schemeClr val="bg1"/>
                </a:solidFill>
                <a:latin typeface="Helvetica" pitchFamily="2" charset="0"/>
              </a:rPr>
            </a:br>
            <a:endParaRPr lang="en-US" sz="3200" dirty="0"/>
          </a:p>
        </p:txBody>
      </p:sp>
      <p:sp>
        <p:nvSpPr>
          <p:cNvPr id="3" name="Content Placeholder 2">
            <a:extLst>
              <a:ext uri="{FF2B5EF4-FFF2-40B4-BE49-F238E27FC236}">
                <a16:creationId xmlns:a16="http://schemas.microsoft.com/office/drawing/2014/main" id="{0A7F503A-0D36-C649-B981-1789402736F4}"/>
              </a:ext>
            </a:extLst>
          </p:cNvPr>
          <p:cNvSpPr>
            <a:spLocks noGrp="1"/>
          </p:cNvSpPr>
          <p:nvPr>
            <p:ph idx="1"/>
          </p:nvPr>
        </p:nvSpPr>
        <p:spPr>
          <a:xfrm>
            <a:off x="228600" y="914400"/>
            <a:ext cx="6477000" cy="6629400"/>
          </a:xfrm>
        </p:spPr>
        <p:txBody>
          <a:bodyPr>
            <a:normAutofit/>
          </a:bodyPr>
          <a:lstStyle/>
          <a:p>
            <a:pPr marL="342900" indent="-342900">
              <a:buAutoNum type="arabicPeriod"/>
            </a:pPr>
            <a:r>
              <a:rPr lang="en-US" sz="2400" dirty="0">
                <a:latin typeface="Helvetica" pitchFamily="2" charset="0"/>
              </a:rPr>
              <a:t>Mobilize key stakeholders (e.g. local government reps, faith-based leaders, providers, survivors) in  high burden communities to advocate for IPV/COVID prevention resources, coordinate community response and tackle structural drivers (e.g. racism) </a:t>
            </a:r>
          </a:p>
          <a:p>
            <a:pPr marL="471488" indent="-455613"/>
            <a:r>
              <a:rPr lang="en-US" sz="2400" dirty="0">
                <a:latin typeface="Helvetica" pitchFamily="2" charset="0"/>
              </a:rPr>
              <a:t>2.  Target economic assistance/cash transfers/ to high burden communities using data driven approaches. </a:t>
            </a:r>
          </a:p>
          <a:p>
            <a:pPr marL="514350" indent="-514350">
              <a:buAutoNum type="arabicPeriod" startAt="3"/>
            </a:pPr>
            <a:r>
              <a:rPr lang="en-US" sz="2400" dirty="0">
                <a:latin typeface="Helvetica" pitchFamily="2" charset="0"/>
              </a:rPr>
              <a:t>Increase federal, state, local funding for DV agencies to meet surge in demand.</a:t>
            </a:r>
          </a:p>
          <a:p>
            <a:pPr marL="358775" indent="-358775"/>
            <a:r>
              <a:rPr lang="en-US" sz="2400" dirty="0">
                <a:latin typeface="Helvetica" pitchFamily="2" charset="0"/>
              </a:rPr>
              <a:t>4.  Ensure DV staff receive adequate financial and emotional support as critical essential workers in the COVID-19 pandemic.</a:t>
            </a:r>
          </a:p>
          <a:p>
            <a:pPr marL="0" indent="0"/>
            <a:endParaRPr lang="en-US" dirty="0"/>
          </a:p>
        </p:txBody>
      </p:sp>
      <p:pic>
        <p:nvPicPr>
          <p:cNvPr id="8" name="Picture 7">
            <a:extLst>
              <a:ext uri="{FF2B5EF4-FFF2-40B4-BE49-F238E27FC236}">
                <a16:creationId xmlns:a16="http://schemas.microsoft.com/office/drawing/2014/main" id="{070AE4F3-1AD7-D34C-99E0-23B14D7187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000" y="2743200"/>
            <a:ext cx="3250014" cy="3250014"/>
          </a:xfrm>
          <a:prstGeom prst="rect">
            <a:avLst/>
          </a:prstGeom>
        </p:spPr>
      </p:pic>
      <p:pic>
        <p:nvPicPr>
          <p:cNvPr id="9" name="Picture 8">
            <a:extLst>
              <a:ext uri="{FF2B5EF4-FFF2-40B4-BE49-F238E27FC236}">
                <a16:creationId xmlns:a16="http://schemas.microsoft.com/office/drawing/2014/main" id="{F148D356-D6DC-FA42-BD2C-38365DFB0D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7800" y="3000146"/>
            <a:ext cx="2736122" cy="2736122"/>
          </a:xfrm>
          <a:prstGeom prst="rect">
            <a:avLst/>
          </a:prstGeom>
        </p:spPr>
      </p:pic>
      <p:sp>
        <p:nvSpPr>
          <p:cNvPr id="10" name="Down Arrow Callout 9">
            <a:extLst>
              <a:ext uri="{FF2B5EF4-FFF2-40B4-BE49-F238E27FC236}">
                <a16:creationId xmlns:a16="http://schemas.microsoft.com/office/drawing/2014/main" id="{4C165C6D-D7DB-CA4D-BBF5-DB2B80D41953}"/>
              </a:ext>
            </a:extLst>
          </p:cNvPr>
          <p:cNvSpPr/>
          <p:nvPr/>
        </p:nvSpPr>
        <p:spPr>
          <a:xfrm>
            <a:off x="6705600" y="1524000"/>
            <a:ext cx="4876864" cy="21336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Helvetica" pitchFamily="2" charset="0"/>
              </a:rPr>
              <a:t>STRUCTURAL DRIVERS</a:t>
            </a:r>
          </a:p>
          <a:p>
            <a:endParaRPr lang="en-US" dirty="0">
              <a:latin typeface="Helvetica" pitchFamily="2" charset="0"/>
            </a:endParaRPr>
          </a:p>
          <a:p>
            <a:r>
              <a:rPr lang="en-US" dirty="0">
                <a:latin typeface="Helvetica" pitchFamily="2" charset="0"/>
              </a:rPr>
              <a:t>RACISM, INCOME INEQUALITY,  MASS INCARCERATION AND LACK OF ACCESS TO UNIVERAL HEALTH CARE</a:t>
            </a:r>
          </a:p>
        </p:txBody>
      </p:sp>
    </p:spTree>
    <p:extLst>
      <p:ext uri="{BB962C8B-B14F-4D97-AF65-F5344CB8AC3E}">
        <p14:creationId xmlns:p14="http://schemas.microsoft.com/office/powerpoint/2010/main" val="2111374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1379537"/>
            <a:ext cx="8229600" cy="579437"/>
          </a:xfrm>
        </p:spPr>
        <p:txBody>
          <a:bodyPr>
            <a:normAutofit fontScale="90000"/>
          </a:bodyPr>
          <a:lstStyle/>
          <a:p>
            <a:r>
              <a:rPr lang="en-US" dirty="0"/>
              <a:t>Thank you &amp;</a:t>
            </a:r>
            <a:br>
              <a:rPr lang="en-US" dirty="0"/>
            </a:br>
            <a:r>
              <a:rPr lang="en-US" dirty="0"/>
              <a:t>Get in touch</a:t>
            </a:r>
          </a:p>
        </p:txBody>
      </p:sp>
      <p:sp>
        <p:nvSpPr>
          <p:cNvPr id="3" name="Content Placeholder 2"/>
          <p:cNvSpPr>
            <a:spLocks noGrp="1"/>
          </p:cNvSpPr>
          <p:nvPr>
            <p:ph idx="1"/>
          </p:nvPr>
        </p:nvSpPr>
        <p:spPr>
          <a:xfrm>
            <a:off x="0" y="2286000"/>
            <a:ext cx="11658601" cy="4221163"/>
          </a:xfrm>
        </p:spPr>
        <p:txBody>
          <a:bodyPr>
            <a:normAutofit lnSpcReduction="10000"/>
          </a:bodyPr>
          <a:lstStyle/>
          <a:p>
            <a:r>
              <a:rPr lang="en-US" dirty="0">
                <a:latin typeface="Helvetica" pitchFamily="2" charset="0"/>
              </a:rPr>
              <a:t>Contact: Louisa Gilbert at lg123@columbia.edu</a:t>
            </a:r>
          </a:p>
          <a:p>
            <a:r>
              <a:rPr lang="en-US" dirty="0">
                <a:latin typeface="Helvetica" pitchFamily="2" charset="0"/>
              </a:rPr>
              <a:t>Access all WINGS articles and resources at</a:t>
            </a:r>
          </a:p>
          <a:p>
            <a:pPr marL="0" indent="0"/>
            <a:r>
              <a:rPr lang="en-US" dirty="0">
                <a:latin typeface="Helvetica" pitchFamily="2" charset="0"/>
              </a:rPr>
              <a:t>    </a:t>
            </a:r>
            <a:r>
              <a:rPr lang="en-US" dirty="0" err="1">
                <a:latin typeface="Helvetica" pitchFamily="2" charset="0"/>
              </a:rPr>
              <a:t>projectwings.org</a:t>
            </a:r>
            <a:endParaRPr lang="en-US" dirty="0">
              <a:latin typeface="Helvetica" pitchFamily="2" charset="0"/>
            </a:endParaRPr>
          </a:p>
          <a:p>
            <a:r>
              <a:rPr lang="en-US" dirty="0">
                <a:latin typeface="Helvetica" pitchFamily="2" charset="0"/>
              </a:rPr>
              <a:t>Follow SIG on Twitter @</a:t>
            </a:r>
            <a:r>
              <a:rPr lang="en-US" dirty="0" err="1">
                <a:latin typeface="Helvetica" pitchFamily="2" charset="0"/>
              </a:rPr>
              <a:t>ColumbiaSIG</a:t>
            </a:r>
            <a:r>
              <a:rPr lang="en-US" dirty="0">
                <a:latin typeface="Helvetica" pitchFamily="2" charset="0"/>
              </a:rPr>
              <a:t> </a:t>
            </a:r>
          </a:p>
          <a:p>
            <a:r>
              <a:rPr lang="en-US" dirty="0">
                <a:latin typeface="Helvetica" pitchFamily="2" charset="0"/>
              </a:rPr>
              <a:t>Sign up for our e-newsletter</a:t>
            </a:r>
            <a:r>
              <a:rPr lang="en-US" dirty="0"/>
              <a:t>: </a:t>
            </a:r>
            <a:r>
              <a:rPr lang="en-US" dirty="0">
                <a:hlinkClick r:id="rId3"/>
              </a:rPr>
              <a:t>http://sig.columbia.edu/</a:t>
            </a:r>
            <a:r>
              <a:rPr lang="en-US" dirty="0"/>
              <a:t> </a:t>
            </a:r>
          </a:p>
          <a:p>
            <a:r>
              <a:rPr lang="en-US" dirty="0">
                <a:hlinkClick r:id="rId4"/>
              </a:rPr>
              <a:t>COVID ACTION RESOURCES:  https://blogs.cuit.columbia.edu/cssw-covid19resources/</a:t>
            </a:r>
            <a:endParaRPr lang="en-US" i="1" dirty="0">
              <a:latin typeface="Helvetica" pitchFamily="2" charset="0"/>
            </a:endParaRPr>
          </a:p>
          <a:p>
            <a:r>
              <a:rPr lang="en-US" sz="2400" i="1" dirty="0">
                <a:latin typeface="Helvetica" pitchFamily="2" charset="0"/>
              </a:rPr>
              <a:t>We at CSSW condemn anti-Black racism in all its forms and are committed not just to making statements, but to taking action.</a:t>
            </a:r>
            <a:endParaRPr lang="en-US" sz="2400" dirty="0">
              <a:latin typeface="Helvetica" pitchFamily="2" charset="0"/>
            </a:endParaRPr>
          </a:p>
          <a:p>
            <a:endParaRPr lang="en-US"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8200" y="3429000"/>
            <a:ext cx="838200" cy="838200"/>
          </a:xfrm>
          <a:prstGeom prst="rect">
            <a:avLst/>
          </a:prstGeom>
        </p:spPr>
      </p:pic>
    </p:spTree>
    <p:extLst>
      <p:ext uri="{BB962C8B-B14F-4D97-AF65-F5344CB8AC3E}">
        <p14:creationId xmlns:p14="http://schemas.microsoft.com/office/powerpoint/2010/main" val="1425844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7B38D-76B9-BD49-97A6-A9CF691BBA77}"/>
              </a:ext>
            </a:extLst>
          </p:cNvPr>
          <p:cNvSpPr>
            <a:spLocks noGrp="1"/>
          </p:cNvSpPr>
          <p:nvPr>
            <p:ph type="title"/>
          </p:nvPr>
        </p:nvSpPr>
        <p:spPr>
          <a:xfrm>
            <a:off x="0" y="1524000"/>
            <a:ext cx="11582401" cy="533400"/>
          </a:xfrm>
        </p:spPr>
        <p:txBody>
          <a:bodyPr>
            <a:noAutofit/>
          </a:bodyPr>
          <a:lstStyle/>
          <a:p>
            <a:r>
              <a:rPr lang="en-US" sz="3600" dirty="0"/>
              <a:t>How confident are you to screen women for intimate partner violence and link them to services?</a:t>
            </a:r>
          </a:p>
        </p:txBody>
      </p:sp>
      <p:sp>
        <p:nvSpPr>
          <p:cNvPr id="8" name="Content Placeholder 7">
            <a:extLst>
              <a:ext uri="{FF2B5EF4-FFF2-40B4-BE49-F238E27FC236}">
                <a16:creationId xmlns:a16="http://schemas.microsoft.com/office/drawing/2014/main" id="{988140A9-4E94-A743-998F-69C3718A8967}"/>
              </a:ext>
            </a:extLst>
          </p:cNvPr>
          <p:cNvSpPr>
            <a:spLocks noGrp="1"/>
          </p:cNvSpPr>
          <p:nvPr>
            <p:ph idx="1"/>
          </p:nvPr>
        </p:nvSpPr>
        <p:spPr/>
        <p:txBody>
          <a:bodyPr/>
          <a:lstStyle/>
          <a:p>
            <a:pPr marL="514350" indent="-514350">
              <a:buAutoNum type="arabicPeriod"/>
            </a:pPr>
            <a:r>
              <a:rPr lang="en-US" dirty="0">
                <a:latin typeface="Helvetica" pitchFamily="2" charset="0"/>
              </a:rPr>
              <a:t>Not at all confident</a:t>
            </a:r>
          </a:p>
          <a:p>
            <a:pPr marL="514350" indent="-514350">
              <a:buAutoNum type="arabicPeriod"/>
            </a:pPr>
            <a:r>
              <a:rPr lang="en-US" dirty="0">
                <a:latin typeface="Helvetica" pitchFamily="2" charset="0"/>
              </a:rPr>
              <a:t> A little confident</a:t>
            </a:r>
          </a:p>
          <a:p>
            <a:pPr marL="514350" indent="-514350">
              <a:buAutoNum type="arabicPeriod"/>
            </a:pPr>
            <a:r>
              <a:rPr lang="en-US" dirty="0">
                <a:latin typeface="Helvetica" pitchFamily="2" charset="0"/>
              </a:rPr>
              <a:t> Somewhat confident</a:t>
            </a:r>
          </a:p>
          <a:p>
            <a:pPr marL="514350" indent="-514350">
              <a:buAutoNum type="arabicPeriod"/>
            </a:pPr>
            <a:r>
              <a:rPr lang="en-US" dirty="0">
                <a:latin typeface="Helvetica" pitchFamily="2" charset="0"/>
              </a:rPr>
              <a:t> Confident</a:t>
            </a:r>
          </a:p>
          <a:p>
            <a:pPr marL="514350" indent="-514350">
              <a:buAutoNum type="arabicPeriod"/>
            </a:pPr>
            <a:r>
              <a:rPr lang="en-US" dirty="0">
                <a:latin typeface="Helvetica" pitchFamily="2" charset="0"/>
              </a:rPr>
              <a:t> Very Confident</a:t>
            </a:r>
          </a:p>
        </p:txBody>
      </p:sp>
      <p:sp>
        <p:nvSpPr>
          <p:cNvPr id="10" name="TextBox 9">
            <a:extLst>
              <a:ext uri="{FF2B5EF4-FFF2-40B4-BE49-F238E27FC236}">
                <a16:creationId xmlns:a16="http://schemas.microsoft.com/office/drawing/2014/main" id="{B7AB2349-4C23-894D-A4C8-5F4D887ED731}"/>
              </a:ext>
            </a:extLst>
          </p:cNvPr>
          <p:cNvSpPr txBox="1"/>
          <p:nvPr/>
        </p:nvSpPr>
        <p:spPr>
          <a:xfrm>
            <a:off x="2133600" y="152400"/>
            <a:ext cx="4419600" cy="646331"/>
          </a:xfrm>
          <a:prstGeom prst="rect">
            <a:avLst/>
          </a:prstGeom>
          <a:noFill/>
        </p:spPr>
        <p:txBody>
          <a:bodyPr wrap="square" rtlCol="0">
            <a:spAutoFit/>
          </a:bodyPr>
          <a:lstStyle/>
          <a:p>
            <a:r>
              <a:rPr lang="en-US" sz="3600" dirty="0">
                <a:solidFill>
                  <a:schemeClr val="bg1"/>
                </a:solidFill>
                <a:latin typeface="Helvetica" pitchFamily="2" charset="0"/>
              </a:rPr>
              <a:t>POLL</a:t>
            </a:r>
          </a:p>
        </p:txBody>
      </p:sp>
    </p:spTree>
    <p:extLst>
      <p:ext uri="{BB962C8B-B14F-4D97-AF65-F5344CB8AC3E}">
        <p14:creationId xmlns:p14="http://schemas.microsoft.com/office/powerpoint/2010/main" val="316808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7B38D-76B9-BD49-97A6-A9CF691BBA77}"/>
              </a:ext>
            </a:extLst>
          </p:cNvPr>
          <p:cNvSpPr>
            <a:spLocks noGrp="1"/>
          </p:cNvSpPr>
          <p:nvPr>
            <p:ph type="title"/>
          </p:nvPr>
        </p:nvSpPr>
        <p:spPr>
          <a:xfrm>
            <a:off x="0" y="1524000"/>
            <a:ext cx="11582401" cy="533400"/>
          </a:xfrm>
        </p:spPr>
        <p:txBody>
          <a:bodyPr>
            <a:noAutofit/>
          </a:bodyPr>
          <a:lstStyle/>
          <a:p>
            <a:r>
              <a:rPr lang="en-US" sz="3600" dirty="0"/>
              <a:t>How confident are you to screen women for intimate partner violence and link them to services?</a:t>
            </a:r>
          </a:p>
        </p:txBody>
      </p:sp>
      <p:sp>
        <p:nvSpPr>
          <p:cNvPr id="8" name="Content Placeholder 7">
            <a:extLst>
              <a:ext uri="{FF2B5EF4-FFF2-40B4-BE49-F238E27FC236}">
                <a16:creationId xmlns:a16="http://schemas.microsoft.com/office/drawing/2014/main" id="{988140A9-4E94-A743-998F-69C3718A8967}"/>
              </a:ext>
            </a:extLst>
          </p:cNvPr>
          <p:cNvSpPr>
            <a:spLocks noGrp="1"/>
          </p:cNvSpPr>
          <p:nvPr>
            <p:ph idx="1"/>
          </p:nvPr>
        </p:nvSpPr>
        <p:spPr>
          <a:xfrm>
            <a:off x="609599" y="2743200"/>
            <a:ext cx="10972801" cy="3687763"/>
          </a:xfrm>
        </p:spPr>
        <p:txBody>
          <a:bodyPr/>
          <a:lstStyle/>
          <a:p>
            <a:pPr marL="514350" indent="-514350">
              <a:buAutoNum type="arabicPeriod"/>
            </a:pPr>
            <a:r>
              <a:rPr lang="en-US" dirty="0">
                <a:latin typeface="Helvetica" pitchFamily="2" charset="0"/>
              </a:rPr>
              <a:t>Not at all confident</a:t>
            </a:r>
          </a:p>
          <a:p>
            <a:pPr marL="514350" indent="-514350">
              <a:buAutoNum type="arabicPeriod"/>
            </a:pPr>
            <a:r>
              <a:rPr lang="en-US" dirty="0">
                <a:latin typeface="Helvetica" pitchFamily="2" charset="0"/>
              </a:rPr>
              <a:t> A little confident</a:t>
            </a:r>
          </a:p>
          <a:p>
            <a:pPr marL="514350" indent="-514350">
              <a:buAutoNum type="arabicPeriod"/>
            </a:pPr>
            <a:r>
              <a:rPr lang="en-US" dirty="0">
                <a:latin typeface="Helvetica" pitchFamily="2" charset="0"/>
              </a:rPr>
              <a:t> Somewhat confident</a:t>
            </a:r>
          </a:p>
          <a:p>
            <a:pPr marL="514350" indent="-514350">
              <a:buAutoNum type="arabicPeriod"/>
            </a:pPr>
            <a:r>
              <a:rPr lang="en-US" dirty="0">
                <a:latin typeface="Helvetica" pitchFamily="2" charset="0"/>
              </a:rPr>
              <a:t> Confident</a:t>
            </a:r>
          </a:p>
          <a:p>
            <a:pPr marL="514350" indent="-514350">
              <a:buAutoNum type="arabicPeriod"/>
            </a:pPr>
            <a:r>
              <a:rPr lang="en-US" dirty="0">
                <a:latin typeface="Helvetica" pitchFamily="2" charset="0"/>
              </a:rPr>
              <a:t> Very Confident</a:t>
            </a:r>
          </a:p>
        </p:txBody>
      </p:sp>
      <p:sp>
        <p:nvSpPr>
          <p:cNvPr id="10" name="TextBox 9">
            <a:extLst>
              <a:ext uri="{FF2B5EF4-FFF2-40B4-BE49-F238E27FC236}">
                <a16:creationId xmlns:a16="http://schemas.microsoft.com/office/drawing/2014/main" id="{B7AB2349-4C23-894D-A4C8-5F4D887ED731}"/>
              </a:ext>
            </a:extLst>
          </p:cNvPr>
          <p:cNvSpPr txBox="1"/>
          <p:nvPr/>
        </p:nvSpPr>
        <p:spPr>
          <a:xfrm>
            <a:off x="2133600" y="0"/>
            <a:ext cx="4419600" cy="646331"/>
          </a:xfrm>
          <a:prstGeom prst="rect">
            <a:avLst/>
          </a:prstGeom>
          <a:noFill/>
        </p:spPr>
        <p:txBody>
          <a:bodyPr wrap="square" rtlCol="0">
            <a:spAutoFit/>
          </a:bodyPr>
          <a:lstStyle/>
          <a:p>
            <a:r>
              <a:rPr lang="en-US" sz="3600" dirty="0">
                <a:solidFill>
                  <a:schemeClr val="bg1"/>
                </a:solidFill>
                <a:latin typeface="Helvetica" pitchFamily="2" charset="0"/>
              </a:rPr>
              <a:t>POLL</a:t>
            </a:r>
          </a:p>
        </p:txBody>
      </p:sp>
    </p:spTree>
    <p:extLst>
      <p:ext uri="{BB962C8B-B14F-4D97-AF65-F5344CB8AC3E}">
        <p14:creationId xmlns:p14="http://schemas.microsoft.com/office/powerpoint/2010/main" val="2728891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F5A3D-C1FF-BA47-8E33-F515DD6CB59E}"/>
              </a:ext>
            </a:extLst>
          </p:cNvPr>
          <p:cNvSpPr>
            <a:spLocks noGrp="1"/>
          </p:cNvSpPr>
          <p:nvPr>
            <p:ph type="title"/>
          </p:nvPr>
        </p:nvSpPr>
        <p:spPr>
          <a:xfrm>
            <a:off x="228600" y="0"/>
            <a:ext cx="10972801" cy="1143000"/>
          </a:xfrm>
        </p:spPr>
        <p:txBody>
          <a:bodyPr>
            <a:normAutofit/>
          </a:bodyPr>
          <a:lstStyle/>
          <a:p>
            <a:r>
              <a:rPr lang="en-US" sz="4000" dirty="0">
                <a:solidFill>
                  <a:schemeClr val="bg1"/>
                </a:solidFill>
                <a:latin typeface="Helvetica" pitchFamily="2" charset="0"/>
              </a:rPr>
              <a:t>Hotline/text services</a:t>
            </a:r>
          </a:p>
        </p:txBody>
      </p:sp>
      <p:sp>
        <p:nvSpPr>
          <p:cNvPr id="3" name="Content Placeholder 2">
            <a:extLst>
              <a:ext uri="{FF2B5EF4-FFF2-40B4-BE49-F238E27FC236}">
                <a16:creationId xmlns:a16="http://schemas.microsoft.com/office/drawing/2014/main" id="{3AFBECEE-22F4-0747-85EF-56905E635E4E}"/>
              </a:ext>
            </a:extLst>
          </p:cNvPr>
          <p:cNvSpPr>
            <a:spLocks noGrp="1"/>
          </p:cNvSpPr>
          <p:nvPr>
            <p:ph idx="1"/>
          </p:nvPr>
        </p:nvSpPr>
        <p:spPr>
          <a:xfrm>
            <a:off x="609600" y="1143000"/>
            <a:ext cx="10972801" cy="4983165"/>
          </a:xfrm>
        </p:spPr>
        <p:txBody>
          <a:bodyPr>
            <a:normAutofit fontScale="92500" lnSpcReduction="20000"/>
          </a:bodyPr>
          <a:lstStyle/>
          <a:p>
            <a:pPr lvl="0"/>
            <a:r>
              <a:rPr lang="en-US" dirty="0"/>
              <a:t>The National Domestic Violence Hotline is 24/7, confidential and free:</a:t>
            </a:r>
            <a:r>
              <a:rPr lang="en-US" b="1" dirty="0"/>
              <a:t>1-800-799-7233 </a:t>
            </a:r>
            <a:r>
              <a:rPr lang="en-US" dirty="0"/>
              <a:t>and through </a:t>
            </a:r>
            <a:r>
              <a:rPr lang="en-US" b="1" u="sng" dirty="0">
                <a:hlinkClick r:id="rId2"/>
              </a:rPr>
              <a:t>chat</a:t>
            </a:r>
            <a:r>
              <a:rPr lang="en-US" dirty="0"/>
              <a:t>.</a:t>
            </a:r>
          </a:p>
          <a:p>
            <a:pPr lvl="0"/>
            <a:r>
              <a:rPr lang="en-US" dirty="0"/>
              <a:t>The National Sexual Assault Hotline is 24/7, confidential and free:</a:t>
            </a:r>
            <a:r>
              <a:rPr lang="en-US" b="1" dirty="0"/>
              <a:t>800.656.HOPE (4673) </a:t>
            </a:r>
            <a:r>
              <a:rPr lang="en-US" dirty="0"/>
              <a:t>and through </a:t>
            </a:r>
            <a:r>
              <a:rPr lang="en-US" b="1" u="sng" dirty="0">
                <a:hlinkClick r:id="rId3"/>
              </a:rPr>
              <a:t>chat</a:t>
            </a:r>
            <a:r>
              <a:rPr lang="en-US" dirty="0"/>
              <a:t>.</a:t>
            </a:r>
          </a:p>
          <a:p>
            <a:pPr lvl="0"/>
            <a:r>
              <a:rPr lang="en-US" dirty="0"/>
              <a:t>The </a:t>
            </a:r>
            <a:r>
              <a:rPr lang="en-US" u="sng" dirty="0">
                <a:hlinkClick r:id="rId4"/>
              </a:rPr>
              <a:t>StrongHearts Native Helpline</a:t>
            </a:r>
            <a:r>
              <a:rPr lang="en-US" dirty="0"/>
              <a:t> for domestic/sexual violence is available 7am-10pm CT, confidential, and specifically for Native communities:</a:t>
            </a:r>
            <a:r>
              <a:rPr lang="en-US" b="1" dirty="0"/>
              <a:t>1−844-762-8483</a:t>
            </a:r>
            <a:endParaRPr lang="en-US" dirty="0"/>
          </a:p>
          <a:p>
            <a:pPr lvl="0"/>
            <a:r>
              <a:rPr lang="en-US" dirty="0"/>
              <a:t>The </a:t>
            </a:r>
            <a:r>
              <a:rPr lang="en-US" u="sng" dirty="0">
                <a:hlinkClick r:id="rId5"/>
              </a:rPr>
              <a:t>Trans LifeLine</a:t>
            </a:r>
            <a:r>
              <a:rPr lang="en-US" dirty="0"/>
              <a:t> for peer support for trans folks 9am-3am CT:</a:t>
            </a:r>
            <a:r>
              <a:rPr lang="en-US" b="1" dirty="0"/>
              <a:t>1-877-565-8860 </a:t>
            </a:r>
            <a:r>
              <a:rPr lang="en-US" i="1" dirty="0"/>
              <a:t>This hotline is staffed exclusively by trans operators is the only crisis line with a policy against non-consensual active rescue.</a:t>
            </a:r>
            <a:endParaRPr lang="en-US" dirty="0"/>
          </a:p>
          <a:p>
            <a:pPr lvl="0"/>
            <a:r>
              <a:rPr lang="en-US" dirty="0"/>
              <a:t>The </a:t>
            </a:r>
            <a:r>
              <a:rPr lang="en-US" u="sng" dirty="0">
                <a:hlinkClick r:id="rId6"/>
              </a:rPr>
              <a:t>Deaf Hotline</a:t>
            </a:r>
            <a:r>
              <a:rPr lang="en-US" dirty="0"/>
              <a:t> is available 24/7 through video phone (</a:t>
            </a:r>
            <a:r>
              <a:rPr lang="en-US" b="1" dirty="0"/>
              <a:t>1-855-812-1001</a:t>
            </a:r>
            <a:r>
              <a:rPr lang="en-US" dirty="0"/>
              <a:t>), </a:t>
            </a:r>
            <a:r>
              <a:rPr lang="en-US" u="sng" dirty="0">
                <a:hlinkClick r:id="rId7"/>
              </a:rPr>
              <a:t>email</a:t>
            </a:r>
            <a:r>
              <a:rPr lang="en-US" dirty="0"/>
              <a:t> and chat for Deaf, </a:t>
            </a:r>
            <a:r>
              <a:rPr lang="en-US" dirty="0" err="1"/>
              <a:t>DeafBlind</a:t>
            </a:r>
            <a:r>
              <a:rPr lang="en-US" dirty="0"/>
              <a:t>, </a:t>
            </a:r>
            <a:r>
              <a:rPr lang="en-US" dirty="0" err="1"/>
              <a:t>DeafDisabled</a:t>
            </a:r>
            <a:r>
              <a:rPr lang="en-US" dirty="0"/>
              <a:t> survivors.</a:t>
            </a:r>
          </a:p>
          <a:p>
            <a:pPr lvl="0"/>
            <a:r>
              <a:rPr lang="en-US" u="sng" dirty="0">
                <a:hlinkClick r:id="rId8"/>
              </a:rPr>
              <a:t>National Parent Helpline</a:t>
            </a:r>
            <a:r>
              <a:rPr lang="en-US" dirty="0"/>
              <a:t> Monday -Friday 12pm-9am</a:t>
            </a:r>
          </a:p>
          <a:p>
            <a:endParaRPr lang="en-US" dirty="0"/>
          </a:p>
        </p:txBody>
      </p:sp>
    </p:spTree>
    <p:extLst>
      <p:ext uri="{BB962C8B-B14F-4D97-AF65-F5344CB8AC3E}">
        <p14:creationId xmlns:p14="http://schemas.microsoft.com/office/powerpoint/2010/main" val="1150354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051799" cy="1016000"/>
          </a:xfrm>
        </p:spPr>
        <p:txBody>
          <a:bodyPr>
            <a:normAutofit fontScale="90000"/>
          </a:bodyPr>
          <a:lstStyle/>
          <a:p>
            <a:br>
              <a:rPr lang="en-US" sz="4800" dirty="0">
                <a:solidFill>
                  <a:schemeClr val="bg1"/>
                </a:solidFill>
              </a:rPr>
            </a:br>
            <a:br>
              <a:rPr lang="en-US" sz="4800" dirty="0"/>
            </a:br>
            <a:r>
              <a:rPr lang="en-US" sz="4800" dirty="0">
                <a:solidFill>
                  <a:schemeClr val="bg1"/>
                </a:solidFill>
              </a:rPr>
              <a:t>Overview of Presentation</a:t>
            </a:r>
            <a:endParaRPr lang="en-US" sz="4800" b="0" dirty="0">
              <a:solidFill>
                <a:schemeClr val="bg1"/>
              </a:solidFill>
            </a:endParaRPr>
          </a:p>
        </p:txBody>
      </p:sp>
      <p:sp>
        <p:nvSpPr>
          <p:cNvPr id="3" name="Content Placeholder 2"/>
          <p:cNvSpPr>
            <a:spLocks noGrp="1"/>
          </p:cNvSpPr>
          <p:nvPr>
            <p:ph idx="1"/>
          </p:nvPr>
        </p:nvSpPr>
        <p:spPr>
          <a:xfrm>
            <a:off x="304800" y="990600"/>
            <a:ext cx="10591800" cy="5029200"/>
          </a:xfrm>
          <a:solidFill>
            <a:schemeClr val="bg1"/>
          </a:solidFill>
        </p:spPr>
        <p:txBody>
          <a:bodyPr>
            <a:normAutofit/>
          </a:bodyPr>
          <a:lstStyle/>
          <a:p>
            <a:pPr>
              <a:buFont typeface="Arial"/>
              <a:buChar char="•"/>
            </a:pPr>
            <a:r>
              <a:rPr lang="en-US" sz="2800" dirty="0">
                <a:latin typeface="Helvetica" pitchFamily="2" charset="0"/>
              </a:rPr>
              <a:t>Definition and Scope of different types of IPV</a:t>
            </a:r>
          </a:p>
          <a:p>
            <a:pPr>
              <a:buFont typeface="Arial"/>
              <a:buChar char="•"/>
            </a:pPr>
            <a:r>
              <a:rPr lang="en-US" sz="2800" dirty="0">
                <a:latin typeface="Helvetica" pitchFamily="2" charset="0"/>
              </a:rPr>
              <a:t>How are social distancing and economic effects of COVID-19 triggering intimate partner violence (IPV)</a:t>
            </a:r>
          </a:p>
          <a:p>
            <a:pPr>
              <a:buFont typeface="Arial"/>
              <a:buChar char="•"/>
            </a:pPr>
            <a:r>
              <a:rPr lang="en-US" sz="2800" dirty="0">
                <a:latin typeface="Helvetica" pitchFamily="2" charset="0"/>
              </a:rPr>
              <a:t>Applying </a:t>
            </a:r>
            <a:r>
              <a:rPr lang="en-US" sz="2800" dirty="0" err="1">
                <a:latin typeface="Helvetica" pitchFamily="2" charset="0"/>
              </a:rPr>
              <a:t>Syndemic</a:t>
            </a:r>
            <a:r>
              <a:rPr lang="en-US" sz="2800" dirty="0">
                <a:latin typeface="Helvetica" pitchFamily="2" charset="0"/>
              </a:rPr>
              <a:t> Framework for addressing co-occurring COVID-19 and IPV epidemics and their structural drivers </a:t>
            </a:r>
          </a:p>
          <a:p>
            <a:pPr>
              <a:buFont typeface="Arial"/>
              <a:buChar char="•"/>
            </a:pPr>
            <a:r>
              <a:rPr lang="en-US" sz="2800" dirty="0">
                <a:latin typeface="Helvetica" pitchFamily="2" charset="0"/>
              </a:rPr>
              <a:t>Overview of SBIRT (Screening, Brief Intervention, Referral to Treatment) Model of WINGS (Women Initiating New Goals of Safety) to identify and address IPV</a:t>
            </a:r>
          </a:p>
          <a:p>
            <a:pPr>
              <a:buFont typeface="Arial"/>
              <a:buChar char="•"/>
            </a:pPr>
            <a:r>
              <a:rPr lang="en-US" sz="2800" dirty="0">
                <a:latin typeface="Helvetica" pitchFamily="2" charset="0"/>
              </a:rPr>
              <a:t>Assessing organizational readiness for implementing WINGS</a:t>
            </a:r>
          </a:p>
          <a:p>
            <a:pPr>
              <a:buFont typeface="Arial"/>
              <a:buChar char="•"/>
            </a:pPr>
            <a:r>
              <a:rPr lang="en-US" sz="2800" dirty="0">
                <a:latin typeface="Helvetica" pitchFamily="2" charset="0"/>
              </a:rPr>
              <a:t>Future Directions for WINGS in times of COVID</a:t>
            </a:r>
          </a:p>
          <a:p>
            <a:pPr marL="0" indent="0"/>
            <a:endParaRPr lang="en-US" sz="3067" dirty="0"/>
          </a:p>
        </p:txBody>
      </p:sp>
      <p:sp>
        <p:nvSpPr>
          <p:cNvPr id="7" name="Text Placeholder 6"/>
          <p:cNvSpPr>
            <a:spLocks noGrp="1"/>
          </p:cNvSpPr>
          <p:nvPr>
            <p:ph type="body" sz="half" idx="2"/>
          </p:nvPr>
        </p:nvSpPr>
        <p:spPr>
          <a:xfrm flipV="1">
            <a:off x="1219200" y="-228599"/>
            <a:ext cx="11988802" cy="761998"/>
          </a:xfrm>
          <a:noFill/>
        </p:spPr>
        <p:txBody>
          <a:bodyPr>
            <a:normAutofit fontScale="47500" lnSpcReduction="20000"/>
          </a:bodyPr>
          <a:lstStyle/>
          <a:p>
            <a:r>
              <a:rPr lang="en-US" sz="4800" cap="all" dirty="0">
                <a:solidFill>
                  <a:schemeClr val="bg1"/>
                </a:solidFill>
              </a:rPr>
              <a:t>Overview of Presentation</a:t>
            </a:r>
          </a:p>
          <a:p>
            <a:r>
              <a:rPr lang="en-US" sz="4800" cap="all" dirty="0">
                <a:solidFill>
                  <a:srgbClr val="2BA9E5"/>
                </a:solidFill>
              </a:rPr>
              <a:t> </a:t>
            </a:r>
          </a:p>
        </p:txBody>
      </p:sp>
    </p:spTree>
    <p:extLst>
      <p:ext uri="{BB962C8B-B14F-4D97-AF65-F5344CB8AC3E}">
        <p14:creationId xmlns:p14="http://schemas.microsoft.com/office/powerpoint/2010/main" val="4247135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D66F-A05D-7C49-87D1-A048D78C3037}"/>
              </a:ext>
            </a:extLst>
          </p:cNvPr>
          <p:cNvSpPr>
            <a:spLocks noGrp="1"/>
          </p:cNvSpPr>
          <p:nvPr>
            <p:ph type="title"/>
          </p:nvPr>
        </p:nvSpPr>
        <p:spPr>
          <a:xfrm>
            <a:off x="152400" y="-914400"/>
            <a:ext cx="9550401" cy="1828800"/>
          </a:xfrm>
        </p:spPr>
        <p:txBody>
          <a:bodyPr>
            <a:normAutofit/>
          </a:bodyPr>
          <a:lstStyle/>
          <a:p>
            <a:r>
              <a:rPr lang="en-US" sz="3200" b="0" dirty="0">
                <a:solidFill>
                  <a:schemeClr val="bg1"/>
                </a:solidFill>
                <a:latin typeface="Helvetica" pitchFamily="2" charset="0"/>
              </a:rPr>
              <a:t>What is Intimate Partner  violence</a:t>
            </a:r>
            <a:r>
              <a:rPr lang="en-US" sz="4267" b="0" dirty="0">
                <a:solidFill>
                  <a:schemeClr val="bg1"/>
                </a:solidFill>
                <a:latin typeface="Helvetica" pitchFamily="2" charset="0"/>
              </a:rPr>
              <a:t>?</a:t>
            </a:r>
          </a:p>
        </p:txBody>
      </p:sp>
      <p:pic>
        <p:nvPicPr>
          <p:cNvPr id="5" name="Content Placeholder 4">
            <a:extLst>
              <a:ext uri="{FF2B5EF4-FFF2-40B4-BE49-F238E27FC236}">
                <a16:creationId xmlns:a16="http://schemas.microsoft.com/office/drawing/2014/main" id="{936029BF-BF5B-5D4B-9001-25263A1579B4}"/>
              </a:ext>
            </a:extLst>
          </p:cNvPr>
          <p:cNvPicPr>
            <a:picLocks noGrp="1" noChangeAspect="1"/>
          </p:cNvPicPr>
          <p:nvPr>
            <p:ph idx="1"/>
          </p:nvPr>
        </p:nvPicPr>
        <p:blipFill>
          <a:blip r:embed="rId3"/>
          <a:stretch>
            <a:fillRect/>
          </a:stretch>
        </p:blipFill>
        <p:spPr>
          <a:xfrm>
            <a:off x="3985847" y="885092"/>
            <a:ext cx="7518399" cy="4218351"/>
          </a:xfrm>
          <a:prstGeom prst="rect">
            <a:avLst/>
          </a:prstGeom>
        </p:spPr>
      </p:pic>
      <p:sp>
        <p:nvSpPr>
          <p:cNvPr id="4" name="Text Placeholder 3">
            <a:extLst>
              <a:ext uri="{FF2B5EF4-FFF2-40B4-BE49-F238E27FC236}">
                <a16:creationId xmlns:a16="http://schemas.microsoft.com/office/drawing/2014/main" id="{399F5929-93F8-EB43-99B2-69B9764B877D}"/>
              </a:ext>
            </a:extLst>
          </p:cNvPr>
          <p:cNvSpPr>
            <a:spLocks noGrp="1"/>
          </p:cNvSpPr>
          <p:nvPr>
            <p:ph type="body" sz="half" idx="2"/>
          </p:nvPr>
        </p:nvSpPr>
        <p:spPr>
          <a:xfrm>
            <a:off x="152400" y="1429642"/>
            <a:ext cx="3657602" cy="6745817"/>
          </a:xfrm>
        </p:spPr>
        <p:txBody>
          <a:bodyPr/>
          <a:lstStyle/>
          <a:p>
            <a:r>
              <a:rPr lang="en-US" sz="2667" cap="all" dirty="0">
                <a:solidFill>
                  <a:srgbClr val="2BA9E5"/>
                </a:solidFill>
                <a:latin typeface="Helvetica" pitchFamily="2" charset="0"/>
              </a:rPr>
              <a:t>Intimate partner violence (IPV) constitutes </a:t>
            </a:r>
            <a:r>
              <a:rPr lang="en-US" sz="2667" i="1" cap="all" dirty="0">
                <a:solidFill>
                  <a:srgbClr val="2BA9E5"/>
                </a:solidFill>
                <a:latin typeface="Helvetica" pitchFamily="2" charset="0"/>
              </a:rPr>
              <a:t>“a constellation of controlling behaviors” that includes physical, sexual, Psychological and economic Abuse and threats”</a:t>
            </a:r>
          </a:p>
          <a:p>
            <a:endParaRPr lang="en-US" dirty="0"/>
          </a:p>
        </p:txBody>
      </p:sp>
      <p:sp>
        <p:nvSpPr>
          <p:cNvPr id="6" name="TextBox 5">
            <a:extLst>
              <a:ext uri="{FF2B5EF4-FFF2-40B4-BE49-F238E27FC236}">
                <a16:creationId xmlns:a16="http://schemas.microsoft.com/office/drawing/2014/main" id="{77C19BD9-9138-0549-80F8-E92E2F1D9CBB}"/>
              </a:ext>
            </a:extLst>
          </p:cNvPr>
          <p:cNvSpPr txBox="1"/>
          <p:nvPr/>
        </p:nvSpPr>
        <p:spPr>
          <a:xfrm>
            <a:off x="3469303" y="5177686"/>
            <a:ext cx="8005635" cy="830997"/>
          </a:xfrm>
          <a:prstGeom prst="rect">
            <a:avLst/>
          </a:prstGeom>
          <a:noFill/>
        </p:spPr>
        <p:txBody>
          <a:bodyPr wrap="square" rtlCol="0">
            <a:spAutoFit/>
          </a:bodyPr>
          <a:lstStyle/>
          <a:p>
            <a:r>
              <a:rPr lang="en-US" sz="2400" dirty="0">
                <a:latin typeface="Helvetica" pitchFamily="2" charset="0"/>
              </a:rPr>
              <a:t>Power and Control Wheel:  Intimate Partnerships are on a spectrum from ”Equality” to ”Power and Control”</a:t>
            </a:r>
          </a:p>
        </p:txBody>
      </p:sp>
    </p:spTree>
    <p:extLst>
      <p:ext uri="{BB962C8B-B14F-4D97-AF65-F5344CB8AC3E}">
        <p14:creationId xmlns:p14="http://schemas.microsoft.com/office/powerpoint/2010/main" val="2322395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240"/>
            <a:ext cx="8847667" cy="838200"/>
          </a:xfrm>
        </p:spPr>
        <p:txBody>
          <a:bodyPr>
            <a:noAutofit/>
          </a:bodyPr>
          <a:lstStyle/>
          <a:p>
            <a:pPr algn="ctr">
              <a:tabLst>
                <a:tab pos="2438293" algn="l"/>
              </a:tabLst>
            </a:pPr>
            <a:r>
              <a:rPr lang="en-US" sz="4000" b="0" dirty="0">
                <a:solidFill>
                  <a:schemeClr val="bg1"/>
                </a:solidFill>
                <a:latin typeface="Helvetica" pitchFamily="2" charset="0"/>
              </a:rPr>
              <a:t>Scope of IPV in U.S.</a:t>
            </a:r>
          </a:p>
        </p:txBody>
      </p:sp>
      <p:sp>
        <p:nvSpPr>
          <p:cNvPr id="3" name="Content Placeholder 2"/>
          <p:cNvSpPr>
            <a:spLocks noGrp="1"/>
          </p:cNvSpPr>
          <p:nvPr>
            <p:ph idx="1"/>
          </p:nvPr>
        </p:nvSpPr>
        <p:spPr>
          <a:xfrm>
            <a:off x="0" y="3429000"/>
            <a:ext cx="12192000" cy="3429000"/>
          </a:xfrm>
          <a:solidFill>
            <a:schemeClr val="bg1"/>
          </a:solidFill>
        </p:spPr>
        <p:txBody>
          <a:bodyPr>
            <a:noAutofit/>
          </a:bodyPr>
          <a:lstStyle/>
          <a:p>
            <a:pPr>
              <a:buFont typeface="Arial"/>
              <a:buChar char="•"/>
            </a:pPr>
            <a:r>
              <a:rPr lang="en-US" sz="2400" dirty="0">
                <a:latin typeface="Helvetica" pitchFamily="2" charset="0"/>
              </a:rPr>
              <a:t>1 in 3 women and 1 in 7 men in the U.S. experience physical and sexual IPV in their lifetime. (CDC, 2010)</a:t>
            </a:r>
          </a:p>
          <a:p>
            <a:pPr>
              <a:buFont typeface="Arial"/>
              <a:buChar char="•"/>
            </a:pPr>
            <a:r>
              <a:rPr lang="en-US" sz="2400" dirty="0">
                <a:latin typeface="Helvetica" pitchFamily="2" charset="0"/>
              </a:rPr>
              <a:t>in recent years, the number of IPV cases has spiked, making up more than half of all serious violent crimes in the U.S. in 2018</a:t>
            </a:r>
          </a:p>
          <a:p>
            <a:pPr>
              <a:buFont typeface="Arial"/>
              <a:buChar char="•"/>
            </a:pPr>
            <a:r>
              <a:rPr lang="en-US" sz="2400" dirty="0">
                <a:latin typeface="Helvetica" pitchFamily="2" charset="0"/>
              </a:rPr>
              <a:t>Every day: 3 women in the U.S. are murdered by a partner (CDC, 2010) </a:t>
            </a:r>
          </a:p>
          <a:p>
            <a:pPr>
              <a:buFont typeface="Arial"/>
              <a:buChar char="•"/>
            </a:pPr>
            <a:r>
              <a:rPr lang="en-US" sz="2400" dirty="0">
                <a:latin typeface="Helvetica" pitchFamily="2" charset="0"/>
              </a:rPr>
              <a:t>Almost half (47.5%) of American Indian/Alaska Native women, 45.1% of non-Hispanic Black women, 37.3% of non-Hispanic White women, 34.4% of Hispanic women, and 18.3% of Asian-Pacific Islander women experience IPV  in their lifetime. (CDC, 2017)</a:t>
            </a:r>
          </a:p>
          <a:p>
            <a:pPr>
              <a:buFont typeface="Arial"/>
              <a:buChar char="•"/>
            </a:pPr>
            <a:endParaRPr lang="en-US" sz="2667" dirty="0">
              <a:latin typeface="Helvetica" pitchFamily="2" charset="0"/>
            </a:endParaRPr>
          </a:p>
        </p:txBody>
      </p:sp>
      <p:pic>
        <p:nvPicPr>
          <p:cNvPr id="5" name="Picture 4">
            <a:extLst>
              <a:ext uri="{FF2B5EF4-FFF2-40B4-BE49-F238E27FC236}">
                <a16:creationId xmlns:a16="http://schemas.microsoft.com/office/drawing/2014/main" id="{E121F8F5-A629-D145-8FF0-94E78F7FFD96}"/>
              </a:ext>
            </a:extLst>
          </p:cNvPr>
          <p:cNvPicPr>
            <a:picLocks noChangeAspect="1"/>
          </p:cNvPicPr>
          <p:nvPr/>
        </p:nvPicPr>
        <p:blipFill>
          <a:blip r:embed="rId2"/>
          <a:stretch>
            <a:fillRect/>
          </a:stretch>
        </p:blipFill>
        <p:spPr>
          <a:xfrm>
            <a:off x="1447800" y="1066800"/>
            <a:ext cx="9177867" cy="2286000"/>
          </a:xfrm>
          <a:prstGeom prst="rect">
            <a:avLst/>
          </a:prstGeom>
        </p:spPr>
      </p:pic>
    </p:spTree>
    <p:extLst>
      <p:ext uri="{BB962C8B-B14F-4D97-AF65-F5344CB8AC3E}">
        <p14:creationId xmlns:p14="http://schemas.microsoft.com/office/powerpoint/2010/main" val="1305669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72765" y="1117613"/>
            <a:ext cx="5033435" cy="4821065"/>
          </a:xfrm>
          <a:prstGeom prst="rect">
            <a:avLst/>
          </a:prstGeom>
        </p:spPr>
      </p:pic>
      <p:sp>
        <p:nvSpPr>
          <p:cNvPr id="2" name="Title 1"/>
          <p:cNvSpPr>
            <a:spLocks noGrp="1"/>
          </p:cNvSpPr>
          <p:nvPr>
            <p:ph type="title"/>
          </p:nvPr>
        </p:nvSpPr>
        <p:spPr>
          <a:xfrm>
            <a:off x="-1" y="-1244600"/>
            <a:ext cx="8534401" cy="1219201"/>
          </a:xfrm>
        </p:spPr>
        <p:txBody>
          <a:bodyPr>
            <a:normAutofit/>
          </a:bodyPr>
          <a:lstStyle/>
          <a:p>
            <a:br>
              <a:rPr lang="en-US" dirty="0">
                <a:solidFill>
                  <a:srgbClr val="FFFFFF"/>
                </a:solidFill>
              </a:rPr>
            </a:br>
            <a:endParaRPr lang="en-US" dirty="0">
              <a:solidFill>
                <a:srgbClr val="FFFFFF"/>
              </a:solidFill>
            </a:endParaRPr>
          </a:p>
        </p:txBody>
      </p:sp>
      <p:sp>
        <p:nvSpPr>
          <p:cNvPr id="6" name="Content Placeholder 2"/>
          <p:cNvSpPr txBox="1">
            <a:spLocks/>
          </p:cNvSpPr>
          <p:nvPr/>
        </p:nvSpPr>
        <p:spPr>
          <a:xfrm>
            <a:off x="5862" y="1219200"/>
            <a:ext cx="6096001" cy="7572586"/>
          </a:xfrm>
          <a:prstGeom prst="rect">
            <a:avLst/>
          </a:prstGeom>
          <a:noFill/>
        </p:spPr>
        <p:txBody>
          <a:bodyPr vert="horz" lIns="121920" tIns="60960" rIns="121920" bIns="60960" rtlCol="0">
            <a:noAutofit/>
          </a:bodyPr>
          <a:lstStyle/>
          <a:p>
            <a:pPr marL="609573" indent="-609573">
              <a:spcAft>
                <a:spcPts val="800"/>
              </a:spcAft>
              <a:buFont typeface="Arial"/>
              <a:buChar char="•"/>
            </a:pPr>
            <a:r>
              <a:rPr lang="en-US" sz="2400" dirty="0">
                <a:solidFill>
                  <a:schemeClr val="tx2">
                    <a:lumMod val="75000"/>
                  </a:schemeClr>
                </a:solidFill>
                <a:latin typeface="Helvetica" pitchFamily="2" charset="0"/>
              </a:rPr>
              <a:t>IPV  varies culturally and covers a wide range of dating, sexual and marital relationships that occur from adolescence to elderly</a:t>
            </a:r>
          </a:p>
          <a:p>
            <a:pPr marL="609573" indent="-609573">
              <a:spcAft>
                <a:spcPts val="800"/>
              </a:spcAft>
              <a:buFont typeface="Arial"/>
              <a:buChar char="•"/>
            </a:pPr>
            <a:r>
              <a:rPr lang="en-US" sz="2400" dirty="0">
                <a:solidFill>
                  <a:schemeClr val="tx2">
                    <a:lumMod val="75000"/>
                  </a:schemeClr>
                </a:solidFill>
                <a:latin typeface="Helvetica" pitchFamily="2" charset="0"/>
              </a:rPr>
              <a:t>Prevalence rates are similar  among women and  in same sex and heterosexual relationships, but higher among women and men who identify as bisexual (</a:t>
            </a:r>
            <a:r>
              <a:rPr lang="en-US" sz="2400" dirty="0" err="1">
                <a:solidFill>
                  <a:schemeClr val="tx2">
                    <a:lumMod val="75000"/>
                  </a:schemeClr>
                </a:solidFill>
                <a:latin typeface="Helvetica" pitchFamily="2" charset="0"/>
              </a:rPr>
              <a:t>Breiding</a:t>
            </a:r>
            <a:r>
              <a:rPr lang="en-US" sz="2400" dirty="0">
                <a:solidFill>
                  <a:schemeClr val="tx2">
                    <a:lumMod val="75000"/>
                  </a:schemeClr>
                </a:solidFill>
                <a:latin typeface="Helvetica" pitchFamily="2" charset="0"/>
              </a:rPr>
              <a:t> et al., CDC, 2015)</a:t>
            </a:r>
          </a:p>
          <a:p>
            <a:pPr marL="609573" indent="-609573">
              <a:spcAft>
                <a:spcPts val="800"/>
              </a:spcAft>
              <a:buFont typeface="Arial"/>
              <a:buChar char="•"/>
            </a:pPr>
            <a:r>
              <a:rPr lang="en-US" sz="2400" dirty="0">
                <a:solidFill>
                  <a:schemeClr val="tx2">
                    <a:lumMod val="75000"/>
                  </a:schemeClr>
                </a:solidFill>
                <a:latin typeface="Helvetica" pitchFamily="2" charset="0"/>
              </a:rPr>
              <a:t>This presentation will focus mostly on women survivors in heterosexual and/or same sex intimate relationships</a:t>
            </a:r>
          </a:p>
        </p:txBody>
      </p:sp>
      <p:sp>
        <p:nvSpPr>
          <p:cNvPr id="7" name="Text Placeholder 6"/>
          <p:cNvSpPr txBox="1">
            <a:spLocks/>
          </p:cNvSpPr>
          <p:nvPr/>
        </p:nvSpPr>
        <p:spPr>
          <a:xfrm>
            <a:off x="0" y="37072"/>
            <a:ext cx="9143999" cy="1018070"/>
          </a:xfrm>
          <a:prstGeom prst="rect">
            <a:avLst/>
          </a:prstGeom>
          <a:noFill/>
        </p:spPr>
        <p:txBody>
          <a:bodyPr vert="horz" lIns="121920" tIns="60960" rIns="121920" bIns="60960" rtlCol="0">
            <a:normAutofit fontScale="70000" lnSpcReduction="20000"/>
          </a:bodyPr>
          <a:lstStyle/>
          <a:p>
            <a:pPr lvl="0">
              <a:spcBef>
                <a:spcPct val="20000"/>
              </a:spcBef>
            </a:pPr>
            <a:r>
              <a:rPr lang="en-US" sz="4800" cap="all" dirty="0">
                <a:solidFill>
                  <a:schemeClr val="bg1"/>
                </a:solidFill>
                <a:latin typeface="Helvetica" pitchFamily="2" charset="0"/>
              </a:rPr>
              <a:t>Considering the universality and intersectionality of IPV survivors</a:t>
            </a:r>
          </a:p>
        </p:txBody>
      </p:sp>
    </p:spTree>
    <p:extLst>
      <p:ext uri="{BB962C8B-B14F-4D97-AF65-F5344CB8AC3E}">
        <p14:creationId xmlns:p14="http://schemas.microsoft.com/office/powerpoint/2010/main" val="265012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8E2629E-16DC-764E-8B4B-76F6E85E09D4}"/>
              </a:ext>
            </a:extLst>
          </p:cNvPr>
          <p:cNvSpPr>
            <a:spLocks noGrp="1"/>
          </p:cNvSpPr>
          <p:nvPr>
            <p:ph type="title"/>
          </p:nvPr>
        </p:nvSpPr>
        <p:spPr>
          <a:xfrm>
            <a:off x="-448735" y="-353367"/>
            <a:ext cx="10972801" cy="1524000"/>
          </a:xfrm>
        </p:spPr>
        <p:txBody>
          <a:bodyPr>
            <a:normAutofit/>
          </a:bodyPr>
          <a:lstStyle/>
          <a:p>
            <a:r>
              <a:rPr lang="en-US" sz="3200" dirty="0">
                <a:solidFill>
                  <a:schemeClr val="bg1"/>
                </a:solidFill>
                <a:latin typeface="Helvetica" pitchFamily="2" charset="0"/>
              </a:rPr>
              <a:t>Alarming increase in Domestic violence</a:t>
            </a:r>
            <a:br>
              <a:rPr lang="en-US" sz="3200" dirty="0">
                <a:solidFill>
                  <a:schemeClr val="bg1"/>
                </a:solidFill>
                <a:latin typeface="Helvetica" pitchFamily="2" charset="0"/>
              </a:rPr>
            </a:br>
            <a:r>
              <a:rPr lang="en-US" sz="3200" dirty="0">
                <a:solidFill>
                  <a:schemeClr val="bg1"/>
                </a:solidFill>
                <a:latin typeface="Helvetica" pitchFamily="2" charset="0"/>
              </a:rPr>
              <a:t>In the U.S. since onset of covID-19 </a:t>
            </a:r>
          </a:p>
        </p:txBody>
      </p:sp>
      <p:sp>
        <p:nvSpPr>
          <p:cNvPr id="10" name="Content Placeholder 9">
            <a:extLst>
              <a:ext uri="{FF2B5EF4-FFF2-40B4-BE49-F238E27FC236}">
                <a16:creationId xmlns:a16="http://schemas.microsoft.com/office/drawing/2014/main" id="{2C157DE0-42DE-8E43-90C7-2E482BE66B8F}"/>
              </a:ext>
            </a:extLst>
          </p:cNvPr>
          <p:cNvSpPr>
            <a:spLocks noGrp="1"/>
          </p:cNvSpPr>
          <p:nvPr>
            <p:ph idx="1"/>
          </p:nvPr>
        </p:nvSpPr>
        <p:spPr>
          <a:xfrm>
            <a:off x="120487" y="990600"/>
            <a:ext cx="6096001" cy="7721600"/>
          </a:xfrm>
        </p:spPr>
        <p:txBody>
          <a:bodyPr>
            <a:normAutofit/>
          </a:bodyPr>
          <a:lstStyle/>
          <a:p>
            <a:pPr>
              <a:buFont typeface="Arial" panose="020B0604020202020204" pitchFamily="34" charset="0"/>
              <a:buChar char="•"/>
            </a:pPr>
            <a:r>
              <a:rPr lang="en-US" sz="2400" dirty="0">
                <a:latin typeface="Helvetica" pitchFamily="2" charset="0"/>
              </a:rPr>
              <a:t>In New York State, DV Reports Overall Are Up 30 Percent in April 2020 Compared to Last Year and Incident Calls to State Have Increased 15 Percent in March Compared to Last Year</a:t>
            </a:r>
          </a:p>
          <a:p>
            <a:pPr>
              <a:buFont typeface="Arial" panose="020B0604020202020204" pitchFamily="34" charset="0"/>
              <a:buChar char="•"/>
            </a:pPr>
            <a:r>
              <a:rPr lang="en-US" sz="2400" dirty="0">
                <a:latin typeface="Helvetica" pitchFamily="2" charset="0"/>
              </a:rPr>
              <a:t>In the U.S, there has been a</a:t>
            </a:r>
            <a:r>
              <a:rPr lang="en-US" sz="2400" dirty="0">
                <a:latin typeface="Helvetica" pitchFamily="2" charset="0"/>
                <a:hlinkClick r:id="rId2"/>
              </a:rPr>
              <a:t> sharp rise in the number of domestic violence calls</a:t>
            </a:r>
            <a:r>
              <a:rPr lang="en-US" sz="2400" dirty="0">
                <a:latin typeface="Helvetica" pitchFamily="2" charset="0"/>
              </a:rPr>
              <a:t> made to law enforcement agencies</a:t>
            </a:r>
          </a:p>
          <a:p>
            <a:pPr>
              <a:buFont typeface="Arial" panose="020B0604020202020204" pitchFamily="34" charset="0"/>
              <a:buChar char="•"/>
            </a:pPr>
            <a:r>
              <a:rPr lang="en-US" sz="2400" dirty="0">
                <a:latin typeface="Helvetica" pitchFamily="2" charset="0"/>
              </a:rPr>
              <a:t>Google reported a 75% increase in Internet searches relating to support for domestic abuse (</a:t>
            </a:r>
            <a:r>
              <a:rPr lang="en-US" sz="2400" dirty="0" err="1">
                <a:latin typeface="Helvetica" pitchFamily="2" charset="0"/>
              </a:rPr>
              <a:t>Poate</a:t>
            </a:r>
            <a:r>
              <a:rPr lang="en-US" sz="2400" dirty="0">
                <a:latin typeface="Helvetica" pitchFamily="2" charset="0"/>
              </a:rPr>
              <a:t> 2020).</a:t>
            </a:r>
          </a:p>
          <a:p>
            <a:pPr>
              <a:buFont typeface="Arial" panose="020B0604020202020204" pitchFamily="34" charset="0"/>
              <a:buChar char="•"/>
            </a:pPr>
            <a:endParaRPr lang="en-US" sz="3467" dirty="0">
              <a:latin typeface="Helvetica" pitchFamily="2" charset="0"/>
            </a:endParaRPr>
          </a:p>
        </p:txBody>
      </p:sp>
      <p:sp>
        <p:nvSpPr>
          <p:cNvPr id="2" name="TextBox 1">
            <a:extLst>
              <a:ext uri="{FF2B5EF4-FFF2-40B4-BE49-F238E27FC236}">
                <a16:creationId xmlns:a16="http://schemas.microsoft.com/office/drawing/2014/main" id="{62EE6672-F36B-1B4F-A3DB-4C6DA1DC41D9}"/>
              </a:ext>
            </a:extLst>
          </p:cNvPr>
          <p:cNvSpPr txBox="1"/>
          <p:nvPr/>
        </p:nvSpPr>
        <p:spPr>
          <a:xfrm>
            <a:off x="6908800" y="177801"/>
            <a:ext cx="4876800" cy="461665"/>
          </a:xfrm>
          <a:prstGeom prst="rect">
            <a:avLst/>
          </a:prstGeom>
          <a:noFill/>
        </p:spPr>
        <p:txBody>
          <a:bodyPr wrap="square" rtlCol="0">
            <a:spAutoFit/>
          </a:bodyPr>
          <a:lstStyle/>
          <a:p>
            <a:endParaRPr lang="en-US" sz="2400" dirty="0"/>
          </a:p>
        </p:txBody>
      </p:sp>
      <p:pic>
        <p:nvPicPr>
          <p:cNvPr id="4" name="Picture 3">
            <a:extLst>
              <a:ext uri="{FF2B5EF4-FFF2-40B4-BE49-F238E27FC236}">
                <a16:creationId xmlns:a16="http://schemas.microsoft.com/office/drawing/2014/main" id="{4716B0E9-C6F6-5645-AAD1-305D7E639CE4}"/>
              </a:ext>
            </a:extLst>
          </p:cNvPr>
          <p:cNvPicPr>
            <a:picLocks noChangeAspect="1"/>
          </p:cNvPicPr>
          <p:nvPr/>
        </p:nvPicPr>
        <p:blipFill>
          <a:blip r:embed="rId3"/>
          <a:stretch>
            <a:fillRect/>
          </a:stretch>
        </p:blipFill>
        <p:spPr>
          <a:xfrm>
            <a:off x="7154335" y="990600"/>
            <a:ext cx="4385730" cy="5672212"/>
          </a:xfrm>
          <a:prstGeom prst="rect">
            <a:avLst/>
          </a:prstGeom>
        </p:spPr>
      </p:pic>
    </p:spTree>
    <p:extLst>
      <p:ext uri="{BB962C8B-B14F-4D97-AF65-F5344CB8AC3E}">
        <p14:creationId xmlns:p14="http://schemas.microsoft.com/office/powerpoint/2010/main" val="1643375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35888</TotalTime>
  <Words>2663</Words>
  <Application>Microsoft Macintosh PowerPoint</Application>
  <PresentationFormat>Widescreen</PresentationFormat>
  <Paragraphs>320</Paragraphs>
  <Slides>40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Helvetica</vt:lpstr>
      <vt:lpstr>Wingdings</vt:lpstr>
      <vt:lpstr>Office Theme</vt:lpstr>
      <vt:lpstr>  Navigating Covid-19 with nOVEl intervention strategies to reach women impacted by intimate partner violence</vt:lpstr>
      <vt:lpstr>     Poll: Your background</vt:lpstr>
      <vt:lpstr>     Poll: Your background</vt:lpstr>
      <vt:lpstr>How confident are you to screen women for intimate partner violence and link them to services?</vt:lpstr>
      <vt:lpstr>  Overview of Presentation</vt:lpstr>
      <vt:lpstr>What is Intimate Partner  violence?</vt:lpstr>
      <vt:lpstr>Scope of IPV in U.S.</vt:lpstr>
      <vt:lpstr> </vt:lpstr>
      <vt:lpstr>Alarming increase in Domestic violence In the U.S. since onset of covID-19 </vt:lpstr>
      <vt:lpstr>SPIKES in Domestic violence In the U.S. since onset of covID-19 </vt:lpstr>
      <vt:lpstr> UNTF Rapid Assessment of violence Against women since covid onset  </vt:lpstr>
      <vt:lpstr>PowerPoint Presentation</vt:lpstr>
      <vt:lpstr>PowerPoint Presentation</vt:lpstr>
      <vt:lpstr>PowerPoint Presentation</vt:lpstr>
      <vt:lpstr>PowerPoint Presentation</vt:lpstr>
      <vt:lpstr>Next steps in tackling COVID-19/IPV SYNDEMIC </vt:lpstr>
      <vt:lpstr>Origins of wings computerized IPV prevention SBIRT tool</vt:lpstr>
      <vt:lpstr>WINGS: An  Evidence-based SBIRT Model to address IPV</vt:lpstr>
      <vt:lpstr>Integrating Motivational  Interviewing (MI) in WINGS SBIRT</vt:lpstr>
      <vt:lpstr>Psycho-Educational Principles of WINGS</vt:lpstr>
      <vt:lpstr>  Core components of WINGS  </vt:lpstr>
      <vt:lpstr> WINGS components - continued</vt:lpstr>
      <vt:lpstr>PowerPoint Presentation</vt:lpstr>
      <vt:lpstr>  Computerized self-paced WINGS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Lessons Learned: Resources needed to implement WINGS successfully</vt:lpstr>
      <vt:lpstr>PowerPoint Presentation</vt:lpstr>
      <vt:lpstr>PowerPoint Presentation</vt:lpstr>
      <vt:lpstr>FUTURe Directions to tackle CovID-19/IPV syNDEMIC</vt:lpstr>
      <vt:lpstr>Moving UPSTREAM tackling COVID-19/IPV SYNDEMIC </vt:lpstr>
      <vt:lpstr>Thank you &amp; Get in touch</vt:lpstr>
      <vt:lpstr>How confident are you to screen women for intimate partner violence and link them to services?</vt:lpstr>
      <vt:lpstr>Hotline/text services</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Louisa G</dc:creator>
  <cp:lastModifiedBy>Louisa Gilbert</cp:lastModifiedBy>
  <cp:revision>512</cp:revision>
  <cp:lastPrinted>2016-06-20T22:59:27Z</cp:lastPrinted>
  <dcterms:created xsi:type="dcterms:W3CDTF">2016-06-15T14:45:56Z</dcterms:created>
  <dcterms:modified xsi:type="dcterms:W3CDTF">2020-06-08T19:35:52Z</dcterms:modified>
</cp:coreProperties>
</file>